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7" r:id="rId5"/>
    <p:sldId id="258" r:id="rId6"/>
    <p:sldId id="259" r:id="rId7"/>
    <p:sldId id="260" r:id="rId8"/>
    <p:sldId id="262" r:id="rId9"/>
    <p:sldId id="263" r:id="rId10"/>
    <p:sldId id="264" r:id="rId11"/>
    <p:sldId id="265" r:id="rId12"/>
    <p:sldId id="266" r:id="rId13"/>
  </p:sldIdLst>
  <p:sldSz cx="18288000" cy="10287000"/>
  <p:notesSz cx="7010400" cy="9296400"/>
  <p:embeddedFontLst>
    <p:embeddedFont>
      <p:font typeface="Lato" panose="020F0502020204030203" pitchFamily="34" charset="0"/>
      <p:regular r:id="rId15"/>
      <p:bold r:id="rId16"/>
      <p:italic r:id="rId17"/>
      <p:boldItalic r:id="rId18"/>
    </p:embeddedFont>
    <p:embeddedFont>
      <p:font typeface="Lato Bold" panose="020F0502020204030203" charset="0"/>
      <p:regular r:id="rId19"/>
    </p:embeddedFont>
    <p:embeddedFont>
      <p:font typeface="Lato Italics" panose="020B0604020202020204" charset="0"/>
      <p:regular r:id="rId20"/>
    </p:embeddedFont>
    <p:embeddedFont>
      <p:font typeface="Lucida Handwriting" panose="03010101010101010101" pitchFamily="66" charset="0"/>
      <p:regular r:id="rId21"/>
    </p:embeddedFont>
    <p:embeddedFont>
      <p:font typeface="Poppins ExtraBold" panose="00000900000000000000" pitchFamily="2"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14"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3013A8-5E84-458A-A899-8354A160F329}" type="datetimeFigureOut">
              <a:rPr lang="en-US" smtClean="0"/>
              <a:t>5/5/2025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EBE658-4C40-4A73-A118-22DF80515713}" type="slidenum">
              <a:rPr lang="en-US" smtClean="0"/>
              <a:t>‹#›</a:t>
            </a:fld>
            <a:endParaRPr lang="en-US"/>
          </a:p>
        </p:txBody>
      </p:sp>
    </p:spTree>
    <p:extLst>
      <p:ext uri="{BB962C8B-B14F-4D97-AF65-F5344CB8AC3E}">
        <p14:creationId xmlns:p14="http://schemas.microsoft.com/office/powerpoint/2010/main" val="238197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pc="153" dirty="0">
                <a:solidFill>
                  <a:srgbClr val="FFFFFF"/>
                </a:solidFill>
                <a:latin typeface="Lato Italics"/>
              </a:rPr>
              <a:t>The jury shall determine the credibility of the witnesses and the weight to be given to the testimony and any evidence presented.</a:t>
            </a:r>
          </a:p>
          <a:p>
            <a:endParaRPr lang="en-US" dirty="0"/>
          </a:p>
        </p:txBody>
      </p:sp>
      <p:sp>
        <p:nvSpPr>
          <p:cNvPr id="4" name="Slide Number Placeholder 3"/>
          <p:cNvSpPr>
            <a:spLocks noGrp="1"/>
          </p:cNvSpPr>
          <p:nvPr>
            <p:ph type="sldNum" sz="quarter" idx="5"/>
          </p:nvPr>
        </p:nvSpPr>
        <p:spPr/>
        <p:txBody>
          <a:bodyPr/>
          <a:lstStyle/>
          <a:p>
            <a:fld id="{C9EBE658-4C40-4A73-A118-22DF80515713}" type="slidenum">
              <a:rPr lang="en-US" smtClean="0"/>
              <a:t>7</a:t>
            </a:fld>
            <a:endParaRPr lang="en-US"/>
          </a:p>
        </p:txBody>
      </p:sp>
    </p:spTree>
    <p:extLst>
      <p:ext uri="{BB962C8B-B14F-4D97-AF65-F5344CB8AC3E}">
        <p14:creationId xmlns:p14="http://schemas.microsoft.com/office/powerpoint/2010/main" val="259385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15152" y="1333500"/>
            <a:ext cx="6734648" cy="7806696"/>
            <a:chOff x="0" y="0"/>
            <a:chExt cx="9739593" cy="10657856"/>
          </a:xfrm>
          <a:solidFill>
            <a:schemeClr val="accent1">
              <a:lumMod val="75000"/>
            </a:schemeClr>
          </a:solidFill>
        </p:grpSpPr>
        <p:sp>
          <p:nvSpPr>
            <p:cNvPr id="3" name="AutoShape 3"/>
            <p:cNvSpPr/>
            <p:nvPr/>
          </p:nvSpPr>
          <p:spPr>
            <a:xfrm>
              <a:off x="0" y="0"/>
              <a:ext cx="9739593" cy="10657856"/>
            </a:xfrm>
            <a:prstGeom prst="rect">
              <a:avLst/>
            </a:prstGeom>
            <a:grpFill/>
          </p:spPr>
          <p:txBody>
            <a:bodyPr/>
            <a:lstStyle/>
            <a:p>
              <a:endParaRPr lang="en-US"/>
            </a:p>
          </p:txBody>
        </p:sp>
      </p:grpSp>
      <p:sp>
        <p:nvSpPr>
          <p:cNvPr id="8" name="TextBox 8"/>
          <p:cNvSpPr txBox="1"/>
          <p:nvPr/>
        </p:nvSpPr>
        <p:spPr>
          <a:xfrm>
            <a:off x="2065706" y="1714500"/>
            <a:ext cx="6621094" cy="2226949"/>
          </a:xfrm>
          <a:prstGeom prst="rect">
            <a:avLst/>
          </a:prstGeom>
        </p:spPr>
        <p:txBody>
          <a:bodyPr lIns="0" tIns="0" rIns="0" bIns="0" rtlCol="0" anchor="t">
            <a:spAutoFit/>
          </a:bodyPr>
          <a:lstStyle/>
          <a:p>
            <a:pPr algn="ctr">
              <a:lnSpc>
                <a:spcPts val="5670"/>
              </a:lnSpc>
            </a:pPr>
            <a:r>
              <a:rPr lang="en-US" sz="4400" b="1" spc="270">
                <a:latin typeface="Lucida Handwriting" panose="03010101010101010101" pitchFamily="66" charset="0"/>
                <a:ea typeface="STXingkai" panose="020B0503020204020204" pitchFamily="2" charset="-122"/>
                <a:cs typeface="Times New Roman" panose="02020603050405020304" pitchFamily="18" charset="0"/>
              </a:rPr>
              <a:t>Welcome to </a:t>
            </a:r>
          </a:p>
          <a:p>
            <a:pPr algn="ctr">
              <a:lnSpc>
                <a:spcPts val="5670"/>
              </a:lnSpc>
            </a:pPr>
            <a:r>
              <a:rPr lang="en-US" sz="5400" b="1" spc="270">
                <a:solidFill>
                  <a:schemeClr val="tx2"/>
                </a:solidFill>
                <a:latin typeface="Times New Roman" panose="02020603050405020304" pitchFamily="18" charset="0"/>
                <a:cs typeface="Times New Roman" panose="02020603050405020304" pitchFamily="18" charset="0"/>
              </a:rPr>
              <a:t>HUNT COUNTY COURT AT LAW 2</a:t>
            </a:r>
          </a:p>
        </p:txBody>
      </p:sp>
      <p:sp>
        <p:nvSpPr>
          <p:cNvPr id="9" name="TextBox 9"/>
          <p:cNvSpPr txBox="1"/>
          <p:nvPr/>
        </p:nvSpPr>
        <p:spPr>
          <a:xfrm>
            <a:off x="2767288" y="4143379"/>
            <a:ext cx="5217931" cy="1590675"/>
          </a:xfrm>
          <a:prstGeom prst="rect">
            <a:avLst/>
          </a:prstGeom>
        </p:spPr>
        <p:txBody>
          <a:bodyPr lIns="0" tIns="0" rIns="0" bIns="0" rtlCol="0" anchor="t">
            <a:spAutoFit/>
          </a:bodyPr>
          <a:lstStyle/>
          <a:p>
            <a:pPr algn="ctr">
              <a:lnSpc>
                <a:spcPts val="4200"/>
              </a:lnSpc>
            </a:pPr>
            <a:r>
              <a:rPr lang="en-US" sz="3000" spc="300" dirty="0">
                <a:solidFill>
                  <a:srgbClr val="000000"/>
                </a:solidFill>
                <a:latin typeface="Lato"/>
              </a:rPr>
              <a:t>COURTROOM HOURS 9:00AM TO 5:00PM</a:t>
            </a:r>
          </a:p>
          <a:p>
            <a:pPr algn="ctr">
              <a:lnSpc>
                <a:spcPts val="4200"/>
              </a:lnSpc>
            </a:pPr>
            <a:r>
              <a:rPr lang="en-US" sz="2000" i="1" spc="300" dirty="0">
                <a:solidFill>
                  <a:srgbClr val="000000"/>
                </a:solidFill>
                <a:latin typeface="Lato"/>
              </a:rPr>
              <a:t>(MAY VARY)</a:t>
            </a:r>
          </a:p>
        </p:txBody>
      </p:sp>
      <p:sp>
        <p:nvSpPr>
          <p:cNvPr id="10" name="TextBox 10"/>
          <p:cNvSpPr txBox="1"/>
          <p:nvPr/>
        </p:nvSpPr>
        <p:spPr>
          <a:xfrm>
            <a:off x="11088869" y="1547812"/>
            <a:ext cx="5217931" cy="7311489"/>
          </a:xfrm>
          <a:prstGeom prst="rect">
            <a:avLst/>
          </a:prstGeom>
        </p:spPr>
        <p:txBody>
          <a:bodyPr wrap="square" lIns="0" tIns="0" rIns="0" bIns="0" rtlCol="0" anchor="t">
            <a:spAutoFit/>
          </a:bodyPr>
          <a:lstStyle/>
          <a:p>
            <a:pPr algn="just">
              <a:lnSpc>
                <a:spcPts val="4050"/>
              </a:lnSpc>
            </a:pPr>
            <a:r>
              <a:rPr lang="en-US" sz="3000" u="sng" spc="300" dirty="0">
                <a:solidFill>
                  <a:srgbClr val="FFFFFF"/>
                </a:solidFill>
                <a:latin typeface="Lato Bold"/>
              </a:rPr>
              <a:t>JUDGE</a:t>
            </a:r>
          </a:p>
          <a:p>
            <a:pPr algn="just">
              <a:lnSpc>
                <a:spcPts val="4050"/>
              </a:lnSpc>
            </a:pPr>
            <a:r>
              <a:rPr lang="en-US" sz="3000" spc="300" dirty="0">
                <a:solidFill>
                  <a:srgbClr val="FFFFFF"/>
                </a:solidFill>
                <a:latin typeface="Lato"/>
              </a:rPr>
              <a:t>JOEL LITTLEFIELD</a:t>
            </a:r>
          </a:p>
          <a:p>
            <a:pPr algn="just">
              <a:lnSpc>
                <a:spcPts val="4050"/>
              </a:lnSpc>
            </a:pPr>
            <a:endParaRPr lang="en-US" sz="3000" spc="300" dirty="0">
              <a:solidFill>
                <a:srgbClr val="FFFFFF"/>
              </a:solidFill>
              <a:latin typeface="Lato"/>
            </a:endParaRPr>
          </a:p>
          <a:p>
            <a:pPr algn="just">
              <a:lnSpc>
                <a:spcPts val="4050"/>
              </a:lnSpc>
            </a:pPr>
            <a:r>
              <a:rPr lang="en-US" sz="3000" u="sng" spc="300" dirty="0">
                <a:solidFill>
                  <a:srgbClr val="FFFFFF"/>
                </a:solidFill>
                <a:latin typeface="Lato Bold"/>
              </a:rPr>
              <a:t>COURT COORDINATO</a:t>
            </a:r>
            <a:r>
              <a:rPr lang="en-US" sz="3000" spc="300" dirty="0">
                <a:solidFill>
                  <a:srgbClr val="FFFFFF"/>
                </a:solidFill>
                <a:latin typeface="Lato Bold"/>
              </a:rPr>
              <a:t>R</a:t>
            </a:r>
          </a:p>
          <a:p>
            <a:pPr algn="just">
              <a:lnSpc>
                <a:spcPts val="4050"/>
              </a:lnSpc>
            </a:pPr>
            <a:r>
              <a:rPr lang="en-US" sz="3000" spc="300" dirty="0">
                <a:solidFill>
                  <a:srgbClr val="FFFFFF"/>
                </a:solidFill>
                <a:latin typeface="Lato"/>
              </a:rPr>
              <a:t>AMENDA HENDERSON</a:t>
            </a:r>
          </a:p>
          <a:p>
            <a:pPr algn="just">
              <a:lnSpc>
                <a:spcPts val="4050"/>
              </a:lnSpc>
            </a:pPr>
            <a:endParaRPr lang="en-US" sz="3000" spc="300" dirty="0">
              <a:solidFill>
                <a:srgbClr val="FFFFFF"/>
              </a:solidFill>
              <a:latin typeface="Lato"/>
            </a:endParaRPr>
          </a:p>
          <a:p>
            <a:pPr algn="just">
              <a:lnSpc>
                <a:spcPts val="4050"/>
              </a:lnSpc>
            </a:pPr>
            <a:r>
              <a:rPr lang="en-US" sz="3000" u="sng" spc="300" dirty="0">
                <a:solidFill>
                  <a:srgbClr val="FFFFFF"/>
                </a:solidFill>
                <a:latin typeface="Lato Bold"/>
              </a:rPr>
              <a:t>COURT CLERK</a:t>
            </a:r>
          </a:p>
          <a:p>
            <a:pPr algn="just">
              <a:lnSpc>
                <a:spcPts val="4050"/>
              </a:lnSpc>
            </a:pPr>
            <a:r>
              <a:rPr lang="en-US" sz="3000" spc="300" dirty="0">
                <a:solidFill>
                  <a:srgbClr val="FFFFFF"/>
                </a:solidFill>
                <a:latin typeface="Lato"/>
              </a:rPr>
              <a:t>JESSICA PIERCE</a:t>
            </a:r>
          </a:p>
          <a:p>
            <a:pPr algn="just">
              <a:lnSpc>
                <a:spcPts val="4050"/>
              </a:lnSpc>
            </a:pPr>
            <a:endParaRPr lang="en-US" sz="3000" spc="300" dirty="0">
              <a:solidFill>
                <a:srgbClr val="FFFFFF"/>
              </a:solidFill>
              <a:latin typeface="Lato"/>
            </a:endParaRPr>
          </a:p>
          <a:p>
            <a:pPr algn="just">
              <a:lnSpc>
                <a:spcPts val="4050"/>
              </a:lnSpc>
            </a:pPr>
            <a:r>
              <a:rPr lang="en-US" sz="3000" u="sng" spc="300" dirty="0">
                <a:solidFill>
                  <a:srgbClr val="FFFFFF"/>
                </a:solidFill>
                <a:latin typeface="Lato Bold"/>
              </a:rPr>
              <a:t>COURT REPORTER</a:t>
            </a:r>
          </a:p>
          <a:p>
            <a:pPr algn="just">
              <a:lnSpc>
                <a:spcPts val="4050"/>
              </a:lnSpc>
            </a:pPr>
            <a:r>
              <a:rPr lang="en-US" sz="3000" spc="300" dirty="0">
                <a:solidFill>
                  <a:srgbClr val="FFFFFF"/>
                </a:solidFill>
                <a:latin typeface="Lato"/>
              </a:rPr>
              <a:t>TINA YOUNG</a:t>
            </a:r>
          </a:p>
          <a:p>
            <a:pPr algn="just">
              <a:lnSpc>
                <a:spcPts val="4050"/>
              </a:lnSpc>
            </a:pPr>
            <a:endParaRPr lang="en-US" sz="3000" spc="300" dirty="0">
              <a:solidFill>
                <a:srgbClr val="FFFFFF"/>
              </a:solidFill>
              <a:latin typeface="Lato"/>
            </a:endParaRPr>
          </a:p>
          <a:p>
            <a:pPr algn="just">
              <a:lnSpc>
                <a:spcPts val="4050"/>
              </a:lnSpc>
            </a:pPr>
            <a:r>
              <a:rPr lang="en-US" sz="3000" u="sng" spc="300" dirty="0">
                <a:solidFill>
                  <a:srgbClr val="FFFFFF"/>
                </a:solidFill>
                <a:latin typeface="Lato Bold"/>
              </a:rPr>
              <a:t>BAILIFF</a:t>
            </a:r>
          </a:p>
          <a:p>
            <a:pPr algn="just">
              <a:lnSpc>
                <a:spcPts val="4050"/>
              </a:lnSpc>
            </a:pPr>
            <a:r>
              <a:rPr lang="en-US" sz="3000" spc="300" dirty="0">
                <a:solidFill>
                  <a:srgbClr val="FFFFFF"/>
                </a:solidFill>
                <a:latin typeface="Lato"/>
              </a:rPr>
              <a:t>BRANDON BOBBITT</a:t>
            </a:r>
          </a:p>
        </p:txBody>
      </p:sp>
      <p:sp>
        <p:nvSpPr>
          <p:cNvPr id="4" name="TextBox 3">
            <a:extLst>
              <a:ext uri="{FF2B5EF4-FFF2-40B4-BE49-F238E27FC236}">
                <a16:creationId xmlns:a16="http://schemas.microsoft.com/office/drawing/2014/main" id="{7DA35A1A-A354-B2F2-B9ED-58AD18F9CDDC}"/>
              </a:ext>
            </a:extLst>
          </p:cNvPr>
          <p:cNvSpPr txBox="1"/>
          <p:nvPr/>
        </p:nvSpPr>
        <p:spPr>
          <a:xfrm>
            <a:off x="457200" y="6286500"/>
            <a:ext cx="10058400" cy="2057999"/>
          </a:xfrm>
          <a:prstGeom prst="rect">
            <a:avLst/>
          </a:prstGeom>
        </p:spPr>
        <p:txBody>
          <a:bodyPr wrap="square" lIns="0" tIns="0" rIns="0" bIns="0" rtlCol="0" anchor="t">
            <a:spAutoFit/>
          </a:bodyPr>
          <a:lstStyle/>
          <a:p>
            <a:pPr algn="ctr">
              <a:lnSpc>
                <a:spcPts val="4200"/>
              </a:lnSpc>
            </a:pPr>
            <a:r>
              <a:rPr lang="en-US" sz="2000" b="1" spc="300" dirty="0">
                <a:latin typeface="Lato" panose="020F0502020204030203" pitchFamily="34" charset="0"/>
                <a:ea typeface="Lato" panose="020F0502020204030203" pitchFamily="34" charset="0"/>
                <a:cs typeface="Lato" panose="020F0502020204030203" pitchFamily="34" charset="0"/>
              </a:rPr>
              <a:t>Please </a:t>
            </a:r>
            <a:r>
              <a:rPr lang="en-US" sz="2000" b="1" spc="300" dirty="0">
                <a:solidFill>
                  <a:srgbClr val="FF0000"/>
                </a:solidFill>
                <a:latin typeface="Lato" panose="020F0502020204030203" pitchFamily="34" charset="0"/>
                <a:ea typeface="Lato" panose="020F0502020204030203" pitchFamily="34" charset="0"/>
                <a:cs typeface="Lato" panose="020F0502020204030203" pitchFamily="34" charset="0"/>
              </a:rPr>
              <a:t>turn off </a:t>
            </a:r>
            <a:r>
              <a:rPr lang="en-US" sz="2000" b="1" spc="300" dirty="0">
                <a:latin typeface="Lato" panose="020F0502020204030203" pitchFamily="34" charset="0"/>
                <a:ea typeface="Lato" panose="020F0502020204030203" pitchFamily="34" charset="0"/>
                <a:cs typeface="Lato" panose="020F0502020204030203" pitchFamily="34" charset="0"/>
              </a:rPr>
              <a:t>your cell phone and any electronic devices.</a:t>
            </a:r>
          </a:p>
          <a:p>
            <a:pPr algn="ctr">
              <a:lnSpc>
                <a:spcPts val="4200"/>
              </a:lnSpc>
            </a:pPr>
            <a:r>
              <a:rPr lang="en-US" sz="2000" b="1" spc="300" dirty="0">
                <a:latin typeface="Lato" panose="020F0502020204030203" pitchFamily="34" charset="0"/>
                <a:ea typeface="Lato" panose="020F0502020204030203" pitchFamily="34" charset="0"/>
                <a:cs typeface="Lato" panose="020F0502020204030203" pitchFamily="34" charset="0"/>
              </a:rPr>
              <a:t>You are </a:t>
            </a:r>
            <a:r>
              <a:rPr lang="en-US" sz="2000" b="1" spc="300" dirty="0">
                <a:solidFill>
                  <a:srgbClr val="FF0000"/>
                </a:solidFill>
                <a:latin typeface="Lato" panose="020F0502020204030203" pitchFamily="34" charset="0"/>
                <a:ea typeface="Lato" panose="020F0502020204030203" pitchFamily="34" charset="0"/>
                <a:cs typeface="Lato" panose="020F0502020204030203" pitchFamily="34" charset="0"/>
              </a:rPr>
              <a:t>not allowed </a:t>
            </a:r>
            <a:r>
              <a:rPr lang="en-US" sz="2000" b="1" spc="300" dirty="0">
                <a:latin typeface="Lato" panose="020F0502020204030203" pitchFamily="34" charset="0"/>
                <a:ea typeface="Lato" panose="020F0502020204030203" pitchFamily="34" charset="0"/>
                <a:cs typeface="Lato" panose="020F0502020204030203" pitchFamily="34" charset="0"/>
              </a:rPr>
              <a:t>to use your phone or any electronic devices.</a:t>
            </a:r>
          </a:p>
          <a:p>
            <a:pPr algn="ctr">
              <a:lnSpc>
                <a:spcPts val="4200"/>
              </a:lnSpc>
            </a:pPr>
            <a:r>
              <a:rPr lang="en-US" sz="2000" b="1" spc="300" dirty="0">
                <a:latin typeface="Lato" panose="020F0502020204030203" pitchFamily="34" charset="0"/>
                <a:ea typeface="Lato" panose="020F0502020204030203" pitchFamily="34" charset="0"/>
                <a:cs typeface="Lato" panose="020F0502020204030203" pitchFamily="34" charset="0"/>
              </a:rPr>
              <a:t>You are </a:t>
            </a:r>
            <a:r>
              <a:rPr lang="en-US" sz="2000" b="1" spc="300" dirty="0">
                <a:solidFill>
                  <a:srgbClr val="FF0000"/>
                </a:solidFill>
                <a:latin typeface="Lato" panose="020F0502020204030203" pitchFamily="34" charset="0"/>
                <a:ea typeface="Lato" panose="020F0502020204030203" pitchFamily="34" charset="0"/>
                <a:cs typeface="Lato" panose="020F0502020204030203" pitchFamily="34" charset="0"/>
              </a:rPr>
              <a:t>prohibited</a:t>
            </a:r>
            <a:r>
              <a:rPr lang="en-US" sz="2000" b="1" spc="300" dirty="0">
                <a:latin typeface="Lato" panose="020F0502020204030203" pitchFamily="34" charset="0"/>
                <a:ea typeface="Lato" panose="020F0502020204030203" pitchFamily="34" charset="0"/>
                <a:cs typeface="Lato" panose="020F0502020204030203" pitchFamily="34" charset="0"/>
              </a:rPr>
              <a:t> from recording court proceedings.</a:t>
            </a:r>
          </a:p>
          <a:p>
            <a:pPr algn="ctr">
              <a:lnSpc>
                <a:spcPts val="4200"/>
              </a:lnSpc>
            </a:pPr>
            <a:endParaRPr lang="en-US" sz="1400" spc="300" dirty="0">
              <a:solidFill>
                <a:srgbClr val="000000"/>
              </a:solidFill>
              <a:latin typeface="Lato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09472" y="1562100"/>
            <a:ext cx="9135755" cy="1077218"/>
          </a:xfrm>
          <a:prstGeom prst="rect">
            <a:avLst/>
          </a:prstGeom>
        </p:spPr>
        <p:txBody>
          <a:bodyPr lIns="0" tIns="0" rIns="0" bIns="0" rtlCol="0" anchor="t">
            <a:spAutoFit/>
          </a:bodyPr>
          <a:lstStyle/>
          <a:p>
            <a:pPr algn="ctr">
              <a:lnSpc>
                <a:spcPts val="8400"/>
              </a:lnSpc>
            </a:pPr>
            <a:r>
              <a:rPr lang="en-US" sz="8000" b="1" spc="400">
                <a:solidFill>
                  <a:schemeClr val="tx2"/>
                </a:solidFill>
                <a:latin typeface="Times New Roman" panose="02020603050405020304" pitchFamily="18" charset="0"/>
                <a:cs typeface="Times New Roman" panose="02020603050405020304" pitchFamily="18" charset="0"/>
              </a:rPr>
              <a:t>FIRST OATH</a:t>
            </a:r>
          </a:p>
        </p:txBody>
      </p:sp>
      <p:sp>
        <p:nvSpPr>
          <p:cNvPr id="3" name="TextBox 3"/>
          <p:cNvSpPr txBox="1"/>
          <p:nvPr/>
        </p:nvSpPr>
        <p:spPr>
          <a:xfrm>
            <a:off x="990600" y="2552700"/>
            <a:ext cx="16573500" cy="6733766"/>
          </a:xfrm>
          <a:prstGeom prst="rect">
            <a:avLst/>
          </a:prstGeom>
        </p:spPr>
        <p:txBody>
          <a:bodyPr wrap="square" lIns="0" tIns="0" rIns="0" bIns="0" rtlCol="0" anchor="t">
            <a:spAutoFit/>
          </a:bodyPr>
          <a:lstStyle/>
          <a:p>
            <a:pPr algn="ctr">
              <a:lnSpc>
                <a:spcPts val="4200"/>
              </a:lnSpc>
            </a:pPr>
            <a:r>
              <a:rPr lang="en-US" sz="3000" i="1" spc="300">
                <a:solidFill>
                  <a:srgbClr val="000000"/>
                </a:solidFill>
                <a:latin typeface="Lato" panose="020F0502020204030203" pitchFamily="34" charset="0"/>
                <a:ea typeface="Lato" panose="020F0502020204030203" pitchFamily="34" charset="0"/>
                <a:cs typeface="Lato" panose="020F0502020204030203" pitchFamily="34" charset="0"/>
              </a:rPr>
              <a:t>STAND AND RAISE YOUR RIGHT HAND</a:t>
            </a:r>
          </a:p>
          <a:p>
            <a:pPr algn="ctr">
              <a:lnSpc>
                <a:spcPts val="4200"/>
              </a:lnSpc>
            </a:pPr>
            <a:endParaRPr lang="en-US" sz="3000" spc="300">
              <a:solidFill>
                <a:srgbClr val="000000"/>
              </a:solidFill>
              <a:latin typeface="Lato Bold"/>
            </a:endParaRPr>
          </a:p>
          <a:p>
            <a:pPr algn="ctr"/>
            <a:r>
              <a:rPr lang="en-US" sz="4800" spc="300">
                <a:solidFill>
                  <a:srgbClr val="000000"/>
                </a:solidFill>
                <a:latin typeface="Lato Bold"/>
              </a:rPr>
              <a:t>DO YOU AND EACH OF YOU SOLEMNLY SWEAR OR AFFIRM THAT YOU WILL MAKE TRUE AND CORRECT ANSWERS TO SUCH QUESTIONS AS MAY BE PROPOUNDED TO YOU BY THE COURT, UNDER ITS DIRECTIONS, AND BY THE ATTORNEYS, TOUCHING ON YOUR SERVICE AND QUALIFICATIONS AS A JUROR, SO HELP YOU GOD?</a:t>
            </a:r>
          </a:p>
          <a:p>
            <a:pPr>
              <a:lnSpc>
                <a:spcPts val="4200"/>
              </a:lnSpc>
            </a:pPr>
            <a:endParaRPr lang="en-US" sz="3000" spc="300">
              <a:solidFill>
                <a:srgbClr val="000000"/>
              </a:solidFill>
              <a:latin typeface="Lato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9974" y="3084210"/>
            <a:ext cx="2913706" cy="1100233"/>
            <a:chOff x="0" y="0"/>
            <a:chExt cx="1062928" cy="401368"/>
          </a:xfrm>
          <a:solidFill>
            <a:schemeClr val="tx2"/>
          </a:solidFill>
        </p:grpSpPr>
        <p:sp>
          <p:nvSpPr>
            <p:cNvPr id="3" name="Freeform 3"/>
            <p:cNvSpPr/>
            <p:nvPr/>
          </p:nvSpPr>
          <p:spPr>
            <a:xfrm>
              <a:off x="0" y="0"/>
              <a:ext cx="1062928" cy="401368"/>
            </a:xfrm>
            <a:custGeom>
              <a:avLst/>
              <a:gdLst/>
              <a:ahLst/>
              <a:cxnLst/>
              <a:rect l="l" t="t" r="r" b="b"/>
              <a:pathLst>
                <a:path w="1062928" h="401368">
                  <a:moveTo>
                    <a:pt x="0" y="0"/>
                  </a:moveTo>
                  <a:lnTo>
                    <a:pt x="1062928" y="0"/>
                  </a:lnTo>
                  <a:lnTo>
                    <a:pt x="1062928" y="401368"/>
                  </a:lnTo>
                  <a:lnTo>
                    <a:pt x="0" y="401368"/>
                  </a:lnTo>
                  <a:close/>
                </a:path>
              </a:pathLst>
            </a:custGeom>
            <a:grpFill/>
          </p:spPr>
          <p:txBody>
            <a:bodyPr/>
            <a:lstStyle/>
            <a:p>
              <a:endParaRPr lang="en-US"/>
            </a:p>
          </p:txBody>
        </p:sp>
      </p:grpSp>
      <p:sp>
        <p:nvSpPr>
          <p:cNvPr id="8" name="TextBox 8"/>
          <p:cNvSpPr txBox="1"/>
          <p:nvPr/>
        </p:nvSpPr>
        <p:spPr>
          <a:xfrm>
            <a:off x="1610617" y="3185184"/>
            <a:ext cx="3229943" cy="821690"/>
          </a:xfrm>
          <a:prstGeom prst="rect">
            <a:avLst/>
          </a:prstGeom>
        </p:spPr>
        <p:txBody>
          <a:bodyPr lIns="0" tIns="0" rIns="0" bIns="0" rtlCol="0" anchor="t">
            <a:spAutoFit/>
          </a:bodyPr>
          <a:lstStyle/>
          <a:p>
            <a:pPr>
              <a:lnSpc>
                <a:spcPts val="3250"/>
              </a:lnSpc>
            </a:pPr>
            <a:r>
              <a:rPr lang="en-US" sz="2600" spc="260" dirty="0">
                <a:solidFill>
                  <a:srgbClr val="FFFFFF"/>
                </a:solidFill>
                <a:latin typeface="Lato Italics"/>
              </a:rPr>
              <a:t>Is at least 18 years of age;</a:t>
            </a:r>
          </a:p>
        </p:txBody>
      </p:sp>
      <p:grpSp>
        <p:nvGrpSpPr>
          <p:cNvPr id="9" name="Group 9"/>
          <p:cNvGrpSpPr/>
          <p:nvPr/>
        </p:nvGrpSpPr>
        <p:grpSpPr>
          <a:xfrm>
            <a:off x="5928293" y="3028523"/>
            <a:ext cx="3560826" cy="1130547"/>
            <a:chOff x="0" y="0"/>
            <a:chExt cx="1298999" cy="412427"/>
          </a:xfrm>
          <a:solidFill>
            <a:schemeClr val="tx2"/>
          </a:solidFill>
        </p:grpSpPr>
        <p:sp>
          <p:nvSpPr>
            <p:cNvPr id="10" name="Freeform 10"/>
            <p:cNvSpPr/>
            <p:nvPr/>
          </p:nvSpPr>
          <p:spPr>
            <a:xfrm>
              <a:off x="0" y="0"/>
              <a:ext cx="1298999" cy="412427"/>
            </a:xfrm>
            <a:custGeom>
              <a:avLst/>
              <a:gdLst/>
              <a:ahLst/>
              <a:cxnLst/>
              <a:rect l="l" t="t" r="r" b="b"/>
              <a:pathLst>
                <a:path w="1298999" h="412427">
                  <a:moveTo>
                    <a:pt x="0" y="0"/>
                  </a:moveTo>
                  <a:lnTo>
                    <a:pt x="1298999" y="0"/>
                  </a:lnTo>
                  <a:lnTo>
                    <a:pt x="1298999" y="412427"/>
                  </a:lnTo>
                  <a:lnTo>
                    <a:pt x="0" y="412427"/>
                  </a:lnTo>
                  <a:close/>
                </a:path>
              </a:pathLst>
            </a:custGeom>
            <a:grpFill/>
          </p:spPr>
          <p:txBody>
            <a:bodyPr/>
            <a:lstStyle/>
            <a:p>
              <a:endParaRPr lang="en-US"/>
            </a:p>
          </p:txBody>
        </p:sp>
      </p:grpSp>
      <p:grpSp>
        <p:nvGrpSpPr>
          <p:cNvPr id="11" name="Group 11"/>
          <p:cNvGrpSpPr/>
          <p:nvPr/>
        </p:nvGrpSpPr>
        <p:grpSpPr>
          <a:xfrm>
            <a:off x="1316199" y="6957728"/>
            <a:ext cx="6735409" cy="2155144"/>
            <a:chOff x="0" y="0"/>
            <a:chExt cx="2457095" cy="786202"/>
          </a:xfrm>
          <a:solidFill>
            <a:schemeClr val="tx2"/>
          </a:solidFill>
        </p:grpSpPr>
        <p:sp>
          <p:nvSpPr>
            <p:cNvPr id="12" name="Freeform 12"/>
            <p:cNvSpPr/>
            <p:nvPr/>
          </p:nvSpPr>
          <p:spPr>
            <a:xfrm>
              <a:off x="0" y="0"/>
              <a:ext cx="2457095" cy="786202"/>
            </a:xfrm>
            <a:custGeom>
              <a:avLst/>
              <a:gdLst/>
              <a:ahLst/>
              <a:cxnLst/>
              <a:rect l="l" t="t" r="r" b="b"/>
              <a:pathLst>
                <a:path w="2457095" h="786202">
                  <a:moveTo>
                    <a:pt x="0" y="0"/>
                  </a:moveTo>
                  <a:lnTo>
                    <a:pt x="2457095" y="0"/>
                  </a:lnTo>
                  <a:lnTo>
                    <a:pt x="2457095" y="786202"/>
                  </a:lnTo>
                  <a:lnTo>
                    <a:pt x="0" y="786202"/>
                  </a:lnTo>
                  <a:close/>
                </a:path>
              </a:pathLst>
            </a:custGeom>
            <a:grpFill/>
          </p:spPr>
          <p:txBody>
            <a:bodyPr/>
            <a:lstStyle/>
            <a:p>
              <a:endParaRPr lang="en-US"/>
            </a:p>
          </p:txBody>
        </p:sp>
      </p:grpSp>
      <p:sp>
        <p:nvSpPr>
          <p:cNvPr id="13" name="TextBox 13"/>
          <p:cNvSpPr txBox="1"/>
          <p:nvPr/>
        </p:nvSpPr>
        <p:spPr>
          <a:xfrm>
            <a:off x="1456819" y="7000568"/>
            <a:ext cx="6594788" cy="2081211"/>
          </a:xfrm>
          <a:prstGeom prst="rect">
            <a:avLst/>
          </a:prstGeom>
          <a:solidFill>
            <a:schemeClr val="tx2"/>
          </a:solidFill>
        </p:spPr>
        <p:txBody>
          <a:bodyPr lIns="0" tIns="0" rIns="0" bIns="0" rtlCol="0" anchor="t">
            <a:spAutoFit/>
          </a:bodyPr>
          <a:lstStyle/>
          <a:p>
            <a:pPr>
              <a:lnSpc>
                <a:spcPts val="3250"/>
              </a:lnSpc>
            </a:pPr>
            <a:r>
              <a:rPr lang="en-US" sz="2600" spc="260" dirty="0">
                <a:solidFill>
                  <a:srgbClr val="FFFFFF"/>
                </a:solidFill>
                <a:latin typeface="Lato Italics"/>
              </a:rPr>
              <a:t>Has not served as a juror for six days in the preceding three months in a county court or six days in the preceding six months in a district court;</a:t>
            </a:r>
          </a:p>
        </p:txBody>
      </p:sp>
      <p:sp>
        <p:nvSpPr>
          <p:cNvPr id="17" name="TextBox 17"/>
          <p:cNvSpPr txBox="1"/>
          <p:nvPr/>
        </p:nvSpPr>
        <p:spPr>
          <a:xfrm>
            <a:off x="2418782" y="1634255"/>
            <a:ext cx="17720435" cy="485902"/>
          </a:xfrm>
          <a:prstGeom prst="rect">
            <a:avLst/>
          </a:prstGeom>
        </p:spPr>
        <p:txBody>
          <a:bodyPr lIns="0" tIns="0" rIns="0" bIns="0" rtlCol="0" anchor="t">
            <a:spAutoFit/>
          </a:bodyPr>
          <a:lstStyle/>
          <a:p>
            <a:pPr>
              <a:lnSpc>
                <a:spcPts val="4200"/>
              </a:lnSpc>
            </a:pPr>
            <a:r>
              <a:rPr lang="en-US" sz="3000" spc="300">
                <a:latin typeface="Lato Bold"/>
              </a:rPr>
              <a:t>A person is disqualified to serve as a petit juror unless the person:</a:t>
            </a:r>
          </a:p>
        </p:txBody>
      </p:sp>
      <p:sp>
        <p:nvSpPr>
          <p:cNvPr id="18" name="TextBox 18"/>
          <p:cNvSpPr txBox="1"/>
          <p:nvPr/>
        </p:nvSpPr>
        <p:spPr>
          <a:xfrm>
            <a:off x="541139" y="3318584"/>
            <a:ext cx="487056" cy="5237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1</a:t>
            </a:r>
          </a:p>
        </p:txBody>
      </p:sp>
      <p:sp>
        <p:nvSpPr>
          <p:cNvPr id="19" name="TextBox 19"/>
          <p:cNvSpPr txBox="1"/>
          <p:nvPr/>
        </p:nvSpPr>
        <p:spPr>
          <a:xfrm>
            <a:off x="-62221" y="737324"/>
            <a:ext cx="17991150" cy="1582036"/>
          </a:xfrm>
          <a:prstGeom prst="rect">
            <a:avLst/>
          </a:prstGeom>
        </p:spPr>
        <p:txBody>
          <a:bodyPr wrap="square" lIns="0" tIns="0" rIns="0" bIns="0" rtlCol="0" anchor="t">
            <a:spAutoFit/>
          </a:bodyPr>
          <a:lstStyle/>
          <a:p>
            <a:pPr algn="ctr">
              <a:lnSpc>
                <a:spcPts val="5670"/>
              </a:lnSpc>
            </a:pPr>
            <a:r>
              <a:rPr lang="en-US" sz="4400" b="1" spc="270" dirty="0">
                <a:solidFill>
                  <a:schemeClr val="tx2"/>
                </a:solidFill>
                <a:latin typeface="Times New Roman" panose="02020603050405020304" pitchFamily="18" charset="0"/>
                <a:ea typeface="Poppins ExtraBold"/>
                <a:cs typeface="Times New Roman" panose="02020603050405020304" pitchFamily="18" charset="0"/>
              </a:rPr>
              <a:t>62.102. GENERAL QUALIFICATIONS FOR JURY SERVICE</a:t>
            </a:r>
          </a:p>
          <a:p>
            <a:pPr algn="ctr">
              <a:lnSpc>
                <a:spcPts val="7349"/>
              </a:lnSpc>
            </a:pPr>
            <a:endParaRPr lang="en-US" sz="4400" spc="270" dirty="0">
              <a:solidFill>
                <a:srgbClr val="FFFFFF"/>
              </a:solidFill>
              <a:ea typeface="Poppins ExtraBold"/>
            </a:endParaRPr>
          </a:p>
        </p:txBody>
      </p:sp>
      <p:sp>
        <p:nvSpPr>
          <p:cNvPr id="20" name="TextBox 20"/>
          <p:cNvSpPr txBox="1"/>
          <p:nvPr/>
        </p:nvSpPr>
        <p:spPr>
          <a:xfrm>
            <a:off x="6036956" y="3172610"/>
            <a:ext cx="3563058" cy="821690"/>
          </a:xfrm>
          <a:prstGeom prst="rect">
            <a:avLst/>
          </a:prstGeom>
        </p:spPr>
        <p:txBody>
          <a:bodyPr lIns="0" tIns="0" rIns="0" bIns="0" rtlCol="0" anchor="t">
            <a:spAutoFit/>
          </a:bodyPr>
          <a:lstStyle/>
          <a:p>
            <a:pPr>
              <a:lnSpc>
                <a:spcPts val="3250"/>
              </a:lnSpc>
            </a:pPr>
            <a:r>
              <a:rPr lang="en-US" sz="2600" spc="260">
                <a:solidFill>
                  <a:srgbClr val="FFFFFF"/>
                </a:solidFill>
                <a:latin typeface="Lato Italics"/>
              </a:rPr>
              <a:t>Is a citizen of the United States;</a:t>
            </a:r>
          </a:p>
        </p:txBody>
      </p:sp>
      <p:grpSp>
        <p:nvGrpSpPr>
          <p:cNvPr id="21" name="Group 21"/>
          <p:cNvGrpSpPr/>
          <p:nvPr/>
        </p:nvGrpSpPr>
        <p:grpSpPr>
          <a:xfrm>
            <a:off x="10976447" y="2821748"/>
            <a:ext cx="6720069" cy="1202595"/>
            <a:chOff x="0" y="0"/>
            <a:chExt cx="2437915" cy="610775"/>
          </a:xfrm>
          <a:solidFill>
            <a:schemeClr val="tx2"/>
          </a:solidFill>
        </p:grpSpPr>
        <p:sp>
          <p:nvSpPr>
            <p:cNvPr id="22" name="Freeform 22"/>
            <p:cNvSpPr/>
            <p:nvPr/>
          </p:nvSpPr>
          <p:spPr>
            <a:xfrm>
              <a:off x="0" y="0"/>
              <a:ext cx="2437915" cy="610775"/>
            </a:xfrm>
            <a:custGeom>
              <a:avLst/>
              <a:gdLst/>
              <a:ahLst/>
              <a:cxnLst/>
              <a:rect l="l" t="t" r="r" b="b"/>
              <a:pathLst>
                <a:path w="2437915" h="610775">
                  <a:moveTo>
                    <a:pt x="0" y="0"/>
                  </a:moveTo>
                  <a:lnTo>
                    <a:pt x="2437915" y="0"/>
                  </a:lnTo>
                  <a:lnTo>
                    <a:pt x="2437915" y="610775"/>
                  </a:lnTo>
                  <a:lnTo>
                    <a:pt x="0" y="610775"/>
                  </a:lnTo>
                  <a:close/>
                </a:path>
              </a:pathLst>
            </a:custGeom>
            <a:grpFill/>
          </p:spPr>
          <p:txBody>
            <a:bodyPr/>
            <a:lstStyle/>
            <a:p>
              <a:endParaRPr lang="en-US"/>
            </a:p>
          </p:txBody>
        </p:sp>
      </p:grpSp>
      <p:sp>
        <p:nvSpPr>
          <p:cNvPr id="23" name="TextBox 23"/>
          <p:cNvSpPr txBox="1"/>
          <p:nvPr/>
        </p:nvSpPr>
        <p:spPr>
          <a:xfrm>
            <a:off x="11213710" y="2973155"/>
            <a:ext cx="6335387" cy="811632"/>
          </a:xfrm>
          <a:prstGeom prst="rect">
            <a:avLst/>
          </a:prstGeom>
        </p:spPr>
        <p:txBody>
          <a:bodyPr wrap="square" lIns="0" tIns="0" rIns="0" bIns="0" rtlCol="0" anchor="t">
            <a:spAutoFit/>
          </a:bodyPr>
          <a:lstStyle/>
          <a:p>
            <a:pPr>
              <a:lnSpc>
                <a:spcPts val="3250"/>
              </a:lnSpc>
            </a:pPr>
            <a:r>
              <a:rPr lang="en-US" sz="2600" spc="260" dirty="0">
                <a:solidFill>
                  <a:srgbClr val="FFFFFF"/>
                </a:solidFill>
                <a:latin typeface="Lato Italics"/>
              </a:rPr>
              <a:t>Is a resident of the State of Texas and Hunt County;</a:t>
            </a:r>
          </a:p>
        </p:txBody>
      </p:sp>
      <p:grpSp>
        <p:nvGrpSpPr>
          <p:cNvPr id="24" name="Group 24"/>
          <p:cNvGrpSpPr/>
          <p:nvPr/>
        </p:nvGrpSpPr>
        <p:grpSpPr>
          <a:xfrm>
            <a:off x="1380664" y="4691894"/>
            <a:ext cx="7024299" cy="1259922"/>
            <a:chOff x="0" y="0"/>
            <a:chExt cx="2471334" cy="603404"/>
          </a:xfrm>
          <a:solidFill>
            <a:schemeClr val="tx2"/>
          </a:solidFill>
        </p:grpSpPr>
        <p:sp>
          <p:nvSpPr>
            <p:cNvPr id="25" name="Freeform 25"/>
            <p:cNvSpPr/>
            <p:nvPr/>
          </p:nvSpPr>
          <p:spPr>
            <a:xfrm>
              <a:off x="0" y="0"/>
              <a:ext cx="2471334" cy="603404"/>
            </a:xfrm>
            <a:custGeom>
              <a:avLst/>
              <a:gdLst/>
              <a:ahLst/>
              <a:cxnLst/>
              <a:rect l="l" t="t" r="r" b="b"/>
              <a:pathLst>
                <a:path w="2471334" h="603404">
                  <a:moveTo>
                    <a:pt x="0" y="0"/>
                  </a:moveTo>
                  <a:lnTo>
                    <a:pt x="2471334" y="0"/>
                  </a:lnTo>
                  <a:lnTo>
                    <a:pt x="2471334" y="603404"/>
                  </a:lnTo>
                  <a:lnTo>
                    <a:pt x="0" y="603404"/>
                  </a:lnTo>
                  <a:close/>
                </a:path>
              </a:pathLst>
            </a:custGeom>
            <a:grpFill/>
          </p:spPr>
          <p:txBody>
            <a:bodyPr/>
            <a:lstStyle/>
            <a:p>
              <a:endParaRPr lang="en-US"/>
            </a:p>
          </p:txBody>
        </p:sp>
      </p:grpSp>
      <p:sp>
        <p:nvSpPr>
          <p:cNvPr id="26" name="TextBox 26"/>
          <p:cNvSpPr txBox="1"/>
          <p:nvPr/>
        </p:nvSpPr>
        <p:spPr>
          <a:xfrm>
            <a:off x="1462369" y="4893320"/>
            <a:ext cx="6714297" cy="388440"/>
          </a:xfrm>
          <a:prstGeom prst="rect">
            <a:avLst/>
          </a:prstGeom>
        </p:spPr>
        <p:txBody>
          <a:bodyPr wrap="square" lIns="0" tIns="0" rIns="0" bIns="0" rtlCol="0" anchor="t">
            <a:spAutoFit/>
          </a:bodyPr>
          <a:lstStyle/>
          <a:p>
            <a:pPr>
              <a:lnSpc>
                <a:spcPts val="3250"/>
              </a:lnSpc>
            </a:pPr>
            <a:r>
              <a:rPr lang="en-US" sz="2600" spc="260" dirty="0">
                <a:solidFill>
                  <a:srgbClr val="FFFFFF"/>
                </a:solidFill>
                <a:latin typeface="Lato Italics"/>
              </a:rPr>
              <a:t>Is qualified to vote in the Hunt County;</a:t>
            </a:r>
          </a:p>
        </p:txBody>
      </p:sp>
      <p:grpSp>
        <p:nvGrpSpPr>
          <p:cNvPr id="27" name="Group 27"/>
          <p:cNvGrpSpPr/>
          <p:nvPr/>
        </p:nvGrpSpPr>
        <p:grpSpPr>
          <a:xfrm>
            <a:off x="9500830" y="4993047"/>
            <a:ext cx="3971631" cy="1259922"/>
            <a:chOff x="0" y="0"/>
            <a:chExt cx="1448862" cy="459623"/>
          </a:xfrm>
          <a:solidFill>
            <a:schemeClr val="tx2"/>
          </a:solidFill>
        </p:grpSpPr>
        <p:sp>
          <p:nvSpPr>
            <p:cNvPr id="28" name="Freeform 28"/>
            <p:cNvSpPr/>
            <p:nvPr/>
          </p:nvSpPr>
          <p:spPr>
            <a:xfrm>
              <a:off x="0" y="0"/>
              <a:ext cx="1448862" cy="459623"/>
            </a:xfrm>
            <a:custGeom>
              <a:avLst/>
              <a:gdLst/>
              <a:ahLst/>
              <a:cxnLst/>
              <a:rect l="l" t="t" r="r" b="b"/>
              <a:pathLst>
                <a:path w="1448862" h="459623">
                  <a:moveTo>
                    <a:pt x="0" y="0"/>
                  </a:moveTo>
                  <a:lnTo>
                    <a:pt x="1448862" y="0"/>
                  </a:lnTo>
                  <a:lnTo>
                    <a:pt x="1448862" y="459623"/>
                  </a:lnTo>
                  <a:lnTo>
                    <a:pt x="0" y="459623"/>
                  </a:lnTo>
                  <a:close/>
                </a:path>
              </a:pathLst>
            </a:custGeom>
            <a:grpFill/>
          </p:spPr>
          <p:txBody>
            <a:bodyPr/>
            <a:lstStyle/>
            <a:p>
              <a:endParaRPr lang="en-US"/>
            </a:p>
          </p:txBody>
        </p:sp>
      </p:grpSp>
      <p:sp>
        <p:nvSpPr>
          <p:cNvPr id="29" name="TextBox 29"/>
          <p:cNvSpPr txBox="1"/>
          <p:nvPr/>
        </p:nvSpPr>
        <p:spPr>
          <a:xfrm>
            <a:off x="9641473" y="5181827"/>
            <a:ext cx="4391733" cy="821690"/>
          </a:xfrm>
          <a:prstGeom prst="rect">
            <a:avLst/>
          </a:prstGeom>
        </p:spPr>
        <p:txBody>
          <a:bodyPr lIns="0" tIns="0" rIns="0" bIns="0" rtlCol="0" anchor="t">
            <a:spAutoFit/>
          </a:bodyPr>
          <a:lstStyle/>
          <a:p>
            <a:pPr>
              <a:lnSpc>
                <a:spcPts val="3250"/>
              </a:lnSpc>
            </a:pPr>
            <a:r>
              <a:rPr lang="en-US" sz="2600" spc="260">
                <a:solidFill>
                  <a:srgbClr val="FFFFFF"/>
                </a:solidFill>
                <a:latin typeface="Lato Italics"/>
              </a:rPr>
              <a:t>Is of sound mind and good moral character;</a:t>
            </a:r>
          </a:p>
        </p:txBody>
      </p:sp>
      <p:grpSp>
        <p:nvGrpSpPr>
          <p:cNvPr id="30" name="Group 30"/>
          <p:cNvGrpSpPr/>
          <p:nvPr/>
        </p:nvGrpSpPr>
        <p:grpSpPr>
          <a:xfrm>
            <a:off x="14757540" y="4967152"/>
            <a:ext cx="2938976" cy="1259922"/>
            <a:chOff x="0" y="0"/>
            <a:chExt cx="1072146" cy="459623"/>
          </a:xfrm>
          <a:solidFill>
            <a:schemeClr val="tx2"/>
          </a:solidFill>
        </p:grpSpPr>
        <p:sp>
          <p:nvSpPr>
            <p:cNvPr id="31" name="Freeform 31"/>
            <p:cNvSpPr/>
            <p:nvPr/>
          </p:nvSpPr>
          <p:spPr>
            <a:xfrm>
              <a:off x="0" y="0"/>
              <a:ext cx="1072146" cy="459623"/>
            </a:xfrm>
            <a:custGeom>
              <a:avLst/>
              <a:gdLst/>
              <a:ahLst/>
              <a:cxnLst/>
              <a:rect l="l" t="t" r="r" b="b"/>
              <a:pathLst>
                <a:path w="1072146" h="459623">
                  <a:moveTo>
                    <a:pt x="0" y="0"/>
                  </a:moveTo>
                  <a:lnTo>
                    <a:pt x="1072146" y="0"/>
                  </a:lnTo>
                  <a:lnTo>
                    <a:pt x="1072146" y="459623"/>
                  </a:lnTo>
                  <a:lnTo>
                    <a:pt x="0" y="459623"/>
                  </a:lnTo>
                  <a:close/>
                </a:path>
              </a:pathLst>
            </a:custGeom>
            <a:grpFill/>
          </p:spPr>
          <p:txBody>
            <a:bodyPr/>
            <a:lstStyle/>
            <a:p>
              <a:endParaRPr lang="en-US"/>
            </a:p>
          </p:txBody>
        </p:sp>
      </p:grpSp>
      <p:sp>
        <p:nvSpPr>
          <p:cNvPr id="32" name="TextBox 32"/>
          <p:cNvSpPr txBox="1"/>
          <p:nvPr/>
        </p:nvSpPr>
        <p:spPr>
          <a:xfrm>
            <a:off x="14987871" y="5151910"/>
            <a:ext cx="3048909" cy="821690"/>
          </a:xfrm>
          <a:prstGeom prst="rect">
            <a:avLst/>
          </a:prstGeom>
        </p:spPr>
        <p:txBody>
          <a:bodyPr lIns="0" tIns="0" rIns="0" bIns="0" rtlCol="0" anchor="t">
            <a:spAutoFit/>
          </a:bodyPr>
          <a:lstStyle/>
          <a:p>
            <a:pPr>
              <a:lnSpc>
                <a:spcPts val="3250"/>
              </a:lnSpc>
            </a:pPr>
            <a:r>
              <a:rPr lang="en-US" sz="2600" spc="260">
                <a:solidFill>
                  <a:srgbClr val="FFFFFF"/>
                </a:solidFill>
                <a:latin typeface="Lato Italics"/>
              </a:rPr>
              <a:t>Is able to read and write;</a:t>
            </a:r>
          </a:p>
        </p:txBody>
      </p:sp>
      <p:grpSp>
        <p:nvGrpSpPr>
          <p:cNvPr id="33" name="Group 33"/>
          <p:cNvGrpSpPr/>
          <p:nvPr/>
        </p:nvGrpSpPr>
        <p:grpSpPr>
          <a:xfrm>
            <a:off x="9437963" y="7043544"/>
            <a:ext cx="3682074" cy="1783715"/>
            <a:chOff x="0" y="0"/>
            <a:chExt cx="1343230" cy="650704"/>
          </a:xfrm>
          <a:solidFill>
            <a:schemeClr val="tx2"/>
          </a:solidFill>
        </p:grpSpPr>
        <p:sp>
          <p:nvSpPr>
            <p:cNvPr id="34" name="Freeform 34"/>
            <p:cNvSpPr/>
            <p:nvPr/>
          </p:nvSpPr>
          <p:spPr>
            <a:xfrm>
              <a:off x="0" y="0"/>
              <a:ext cx="1343230" cy="650704"/>
            </a:xfrm>
            <a:custGeom>
              <a:avLst/>
              <a:gdLst/>
              <a:ahLst/>
              <a:cxnLst/>
              <a:rect l="l" t="t" r="r" b="b"/>
              <a:pathLst>
                <a:path w="1343230" h="650704">
                  <a:moveTo>
                    <a:pt x="0" y="0"/>
                  </a:moveTo>
                  <a:lnTo>
                    <a:pt x="1343230" y="0"/>
                  </a:lnTo>
                  <a:lnTo>
                    <a:pt x="1343230" y="650704"/>
                  </a:lnTo>
                  <a:lnTo>
                    <a:pt x="0" y="650704"/>
                  </a:lnTo>
                  <a:close/>
                </a:path>
              </a:pathLst>
            </a:custGeom>
            <a:grpFill/>
          </p:spPr>
          <p:txBody>
            <a:bodyPr/>
            <a:lstStyle/>
            <a:p>
              <a:endParaRPr lang="en-US"/>
            </a:p>
          </p:txBody>
        </p:sp>
      </p:grpSp>
      <p:sp>
        <p:nvSpPr>
          <p:cNvPr id="35" name="TextBox 35"/>
          <p:cNvSpPr txBox="1"/>
          <p:nvPr/>
        </p:nvSpPr>
        <p:spPr>
          <a:xfrm>
            <a:off x="9566711" y="7086361"/>
            <a:ext cx="3553325" cy="1640840"/>
          </a:xfrm>
          <a:prstGeom prst="rect">
            <a:avLst/>
          </a:prstGeom>
        </p:spPr>
        <p:txBody>
          <a:bodyPr lIns="0" tIns="0" rIns="0" bIns="0" rtlCol="0" anchor="t">
            <a:spAutoFit/>
          </a:bodyPr>
          <a:lstStyle/>
          <a:p>
            <a:pPr>
              <a:lnSpc>
                <a:spcPts val="3250"/>
              </a:lnSpc>
            </a:pPr>
            <a:r>
              <a:rPr lang="en-US" sz="2600" spc="260">
                <a:solidFill>
                  <a:srgbClr val="FFFFFF"/>
                </a:solidFill>
                <a:latin typeface="Lato Italics"/>
              </a:rPr>
              <a:t>Has not been convicted of misdemeanor theft or a felony; and</a:t>
            </a:r>
          </a:p>
        </p:txBody>
      </p:sp>
      <p:grpSp>
        <p:nvGrpSpPr>
          <p:cNvPr id="36" name="Group 36"/>
          <p:cNvGrpSpPr/>
          <p:nvPr/>
        </p:nvGrpSpPr>
        <p:grpSpPr>
          <a:xfrm>
            <a:off x="14424470" y="6903710"/>
            <a:ext cx="3272046" cy="2583190"/>
            <a:chOff x="0" y="0"/>
            <a:chExt cx="1193651" cy="942355"/>
          </a:xfrm>
          <a:solidFill>
            <a:schemeClr val="tx2"/>
          </a:solidFill>
        </p:grpSpPr>
        <p:sp>
          <p:nvSpPr>
            <p:cNvPr id="37" name="Freeform 37"/>
            <p:cNvSpPr/>
            <p:nvPr/>
          </p:nvSpPr>
          <p:spPr>
            <a:xfrm>
              <a:off x="0" y="0"/>
              <a:ext cx="1193651" cy="942355"/>
            </a:xfrm>
            <a:custGeom>
              <a:avLst/>
              <a:gdLst/>
              <a:ahLst/>
              <a:cxnLst/>
              <a:rect l="l" t="t" r="r" b="b"/>
              <a:pathLst>
                <a:path w="1193651" h="942355">
                  <a:moveTo>
                    <a:pt x="0" y="0"/>
                  </a:moveTo>
                  <a:lnTo>
                    <a:pt x="1193651" y="0"/>
                  </a:lnTo>
                  <a:lnTo>
                    <a:pt x="1193651" y="942355"/>
                  </a:lnTo>
                  <a:lnTo>
                    <a:pt x="0" y="942355"/>
                  </a:lnTo>
                  <a:close/>
                </a:path>
              </a:pathLst>
            </a:custGeom>
            <a:grpFill/>
          </p:spPr>
          <p:txBody>
            <a:bodyPr/>
            <a:lstStyle/>
            <a:p>
              <a:endParaRPr lang="en-US"/>
            </a:p>
          </p:txBody>
        </p:sp>
      </p:grpSp>
      <p:sp>
        <p:nvSpPr>
          <p:cNvPr id="38" name="TextBox 38"/>
          <p:cNvSpPr txBox="1"/>
          <p:nvPr/>
        </p:nvSpPr>
        <p:spPr>
          <a:xfrm>
            <a:off x="14667998" y="6942304"/>
            <a:ext cx="3028518" cy="2459990"/>
          </a:xfrm>
          <a:prstGeom prst="rect">
            <a:avLst/>
          </a:prstGeom>
          <a:solidFill>
            <a:schemeClr val="tx2"/>
          </a:solidFill>
        </p:spPr>
        <p:txBody>
          <a:bodyPr lIns="0" tIns="0" rIns="0" bIns="0" rtlCol="0" anchor="t">
            <a:spAutoFit/>
          </a:bodyPr>
          <a:lstStyle/>
          <a:p>
            <a:pPr>
              <a:lnSpc>
                <a:spcPts val="3250"/>
              </a:lnSpc>
            </a:pPr>
            <a:r>
              <a:rPr lang="en-US" sz="2600" spc="260">
                <a:solidFill>
                  <a:srgbClr val="FFFFFF"/>
                </a:solidFill>
                <a:latin typeface="Lato Italics"/>
              </a:rPr>
              <a:t>Is not under indictment of other legal accusation for misdemeanor theft or a felony.</a:t>
            </a:r>
          </a:p>
        </p:txBody>
      </p:sp>
      <p:sp>
        <p:nvSpPr>
          <p:cNvPr id="42" name="TextBox 42"/>
          <p:cNvSpPr txBox="1"/>
          <p:nvPr/>
        </p:nvSpPr>
        <p:spPr>
          <a:xfrm>
            <a:off x="5049422" y="3286468"/>
            <a:ext cx="487056" cy="5238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2</a:t>
            </a:r>
          </a:p>
        </p:txBody>
      </p:sp>
      <p:sp>
        <p:nvSpPr>
          <p:cNvPr id="46" name="TextBox 46"/>
          <p:cNvSpPr txBox="1"/>
          <p:nvPr/>
        </p:nvSpPr>
        <p:spPr>
          <a:xfrm>
            <a:off x="10180152" y="3340014"/>
            <a:ext cx="396700" cy="485902"/>
          </a:xfrm>
          <a:prstGeom prst="rect">
            <a:avLst/>
          </a:prstGeom>
        </p:spPr>
        <p:txBody>
          <a:bodyPr wrap="square" lIns="0" tIns="0" rIns="0" bIns="0" rtlCol="0" anchor="t">
            <a:spAutoFit/>
          </a:bodyPr>
          <a:lstStyle/>
          <a:p>
            <a:pPr algn="ctr">
              <a:lnSpc>
                <a:spcPts val="4200"/>
              </a:lnSpc>
            </a:pPr>
            <a:r>
              <a:rPr lang="en-US" sz="3000" spc="300" dirty="0">
                <a:solidFill>
                  <a:srgbClr val="FFFFFF"/>
                </a:solidFill>
                <a:latin typeface="Lato Bold"/>
              </a:rPr>
              <a:t>3</a:t>
            </a:r>
          </a:p>
        </p:txBody>
      </p:sp>
      <p:sp>
        <p:nvSpPr>
          <p:cNvPr id="50" name="TextBox 50"/>
          <p:cNvSpPr txBox="1"/>
          <p:nvPr/>
        </p:nvSpPr>
        <p:spPr>
          <a:xfrm>
            <a:off x="541139" y="5230392"/>
            <a:ext cx="487056" cy="485902"/>
          </a:xfrm>
          <a:prstGeom prst="rect">
            <a:avLst/>
          </a:prstGeom>
        </p:spPr>
        <p:txBody>
          <a:bodyPr lIns="0" tIns="0" rIns="0" bIns="0" rtlCol="0" anchor="t">
            <a:spAutoFit/>
          </a:bodyPr>
          <a:lstStyle/>
          <a:p>
            <a:pPr algn="ctr">
              <a:lnSpc>
                <a:spcPts val="4200"/>
              </a:lnSpc>
            </a:pPr>
            <a:r>
              <a:rPr lang="en-US" sz="3000" spc="300">
                <a:latin typeface="Lato Bold"/>
              </a:rPr>
              <a:t>4</a:t>
            </a:r>
          </a:p>
        </p:txBody>
      </p:sp>
      <p:sp>
        <p:nvSpPr>
          <p:cNvPr id="54" name="TextBox 54"/>
          <p:cNvSpPr txBox="1"/>
          <p:nvPr/>
        </p:nvSpPr>
        <p:spPr>
          <a:xfrm>
            <a:off x="8689826" y="5251092"/>
            <a:ext cx="487056" cy="485902"/>
          </a:xfrm>
          <a:prstGeom prst="rect">
            <a:avLst/>
          </a:prstGeom>
        </p:spPr>
        <p:txBody>
          <a:bodyPr lIns="0" tIns="0" rIns="0" bIns="0" rtlCol="0" anchor="t">
            <a:spAutoFit/>
          </a:bodyPr>
          <a:lstStyle/>
          <a:p>
            <a:pPr algn="ctr">
              <a:lnSpc>
                <a:spcPts val="4200"/>
              </a:lnSpc>
            </a:pPr>
            <a:r>
              <a:rPr lang="en-US" sz="3000" spc="300">
                <a:latin typeface="Lato Bold"/>
              </a:rPr>
              <a:t>5</a:t>
            </a:r>
          </a:p>
        </p:txBody>
      </p:sp>
      <p:sp>
        <p:nvSpPr>
          <p:cNvPr id="58" name="TextBox 58"/>
          <p:cNvSpPr txBox="1"/>
          <p:nvPr/>
        </p:nvSpPr>
        <p:spPr>
          <a:xfrm>
            <a:off x="13985621" y="5223877"/>
            <a:ext cx="487056" cy="485902"/>
          </a:xfrm>
          <a:prstGeom prst="rect">
            <a:avLst/>
          </a:prstGeom>
        </p:spPr>
        <p:txBody>
          <a:bodyPr lIns="0" tIns="0" rIns="0" bIns="0" rtlCol="0" anchor="t">
            <a:spAutoFit/>
          </a:bodyPr>
          <a:lstStyle/>
          <a:p>
            <a:pPr algn="ctr">
              <a:lnSpc>
                <a:spcPts val="4200"/>
              </a:lnSpc>
            </a:pPr>
            <a:r>
              <a:rPr lang="en-US" sz="3000" spc="300">
                <a:latin typeface="Lato Bold"/>
              </a:rPr>
              <a:t>6</a:t>
            </a:r>
          </a:p>
        </p:txBody>
      </p:sp>
      <p:sp>
        <p:nvSpPr>
          <p:cNvPr id="62" name="TextBox 62"/>
          <p:cNvSpPr txBox="1"/>
          <p:nvPr/>
        </p:nvSpPr>
        <p:spPr>
          <a:xfrm>
            <a:off x="687466" y="7657626"/>
            <a:ext cx="487056" cy="485902"/>
          </a:xfrm>
          <a:prstGeom prst="rect">
            <a:avLst/>
          </a:prstGeom>
        </p:spPr>
        <p:txBody>
          <a:bodyPr lIns="0" tIns="0" rIns="0" bIns="0" rtlCol="0" anchor="t">
            <a:spAutoFit/>
          </a:bodyPr>
          <a:lstStyle/>
          <a:p>
            <a:pPr algn="ctr">
              <a:lnSpc>
                <a:spcPts val="4200"/>
              </a:lnSpc>
            </a:pPr>
            <a:r>
              <a:rPr lang="en-US" sz="3000" spc="300">
                <a:latin typeface="Lato Bold"/>
              </a:rPr>
              <a:t>7</a:t>
            </a:r>
          </a:p>
        </p:txBody>
      </p:sp>
      <p:sp>
        <p:nvSpPr>
          <p:cNvPr id="66" name="TextBox 66"/>
          <p:cNvSpPr txBox="1"/>
          <p:nvPr/>
        </p:nvSpPr>
        <p:spPr>
          <a:xfrm>
            <a:off x="8750486" y="7470531"/>
            <a:ext cx="259159" cy="485902"/>
          </a:xfrm>
          <a:prstGeom prst="rect">
            <a:avLst/>
          </a:prstGeom>
        </p:spPr>
        <p:txBody>
          <a:bodyPr lIns="0" tIns="0" rIns="0" bIns="0" rtlCol="0" anchor="t">
            <a:spAutoFit/>
          </a:bodyPr>
          <a:lstStyle/>
          <a:p>
            <a:pPr algn="ctr">
              <a:lnSpc>
                <a:spcPts val="4200"/>
              </a:lnSpc>
            </a:pPr>
            <a:r>
              <a:rPr lang="en-US" sz="3000" spc="300">
                <a:latin typeface="Lato Bold"/>
              </a:rPr>
              <a:t>8</a:t>
            </a:r>
          </a:p>
        </p:txBody>
      </p:sp>
      <p:sp>
        <p:nvSpPr>
          <p:cNvPr id="70" name="TextBox 70"/>
          <p:cNvSpPr txBox="1"/>
          <p:nvPr/>
        </p:nvSpPr>
        <p:spPr>
          <a:xfrm>
            <a:off x="13766499" y="7471900"/>
            <a:ext cx="259159" cy="485902"/>
          </a:xfrm>
          <a:prstGeom prst="rect">
            <a:avLst/>
          </a:prstGeom>
        </p:spPr>
        <p:txBody>
          <a:bodyPr wrap="square" lIns="0" tIns="0" rIns="0" bIns="0" rtlCol="0" anchor="t">
            <a:spAutoFit/>
          </a:bodyPr>
          <a:lstStyle/>
          <a:p>
            <a:pPr algn="ctr">
              <a:lnSpc>
                <a:spcPts val="4200"/>
              </a:lnSpc>
            </a:pPr>
            <a:r>
              <a:rPr lang="en-US" sz="3000" spc="300">
                <a:latin typeface="Lato Bold"/>
              </a:rPr>
              <a:t>9</a:t>
            </a:r>
          </a:p>
        </p:txBody>
      </p:sp>
      <p:sp>
        <p:nvSpPr>
          <p:cNvPr id="71" name="TextBox 62">
            <a:extLst>
              <a:ext uri="{FF2B5EF4-FFF2-40B4-BE49-F238E27FC236}">
                <a16:creationId xmlns:a16="http://schemas.microsoft.com/office/drawing/2014/main" id="{A9529CE3-2F17-4658-60A9-7D5CE6CB79BD}"/>
              </a:ext>
            </a:extLst>
          </p:cNvPr>
          <p:cNvSpPr txBox="1"/>
          <p:nvPr/>
        </p:nvSpPr>
        <p:spPr>
          <a:xfrm>
            <a:off x="738903" y="3371776"/>
            <a:ext cx="487056" cy="485902"/>
          </a:xfrm>
          <a:prstGeom prst="rect">
            <a:avLst/>
          </a:prstGeom>
        </p:spPr>
        <p:txBody>
          <a:bodyPr lIns="0" tIns="0" rIns="0" bIns="0" rtlCol="0" anchor="t">
            <a:spAutoFit/>
          </a:bodyPr>
          <a:lstStyle/>
          <a:p>
            <a:pPr algn="ctr">
              <a:lnSpc>
                <a:spcPts val="4200"/>
              </a:lnSpc>
            </a:pPr>
            <a:r>
              <a:rPr lang="en-US" sz="3000" spc="300">
                <a:latin typeface="Lato Bold"/>
              </a:rPr>
              <a:t>1</a:t>
            </a:r>
          </a:p>
        </p:txBody>
      </p:sp>
      <p:sp>
        <p:nvSpPr>
          <p:cNvPr id="72" name="TextBox 62">
            <a:extLst>
              <a:ext uri="{FF2B5EF4-FFF2-40B4-BE49-F238E27FC236}">
                <a16:creationId xmlns:a16="http://schemas.microsoft.com/office/drawing/2014/main" id="{50F197F5-CC80-4CCC-220E-4F39EE0AF262}"/>
              </a:ext>
            </a:extLst>
          </p:cNvPr>
          <p:cNvSpPr txBox="1"/>
          <p:nvPr/>
        </p:nvSpPr>
        <p:spPr>
          <a:xfrm>
            <a:off x="5330342" y="3339751"/>
            <a:ext cx="487056" cy="485902"/>
          </a:xfrm>
          <a:prstGeom prst="rect">
            <a:avLst/>
          </a:prstGeom>
        </p:spPr>
        <p:txBody>
          <a:bodyPr lIns="0" tIns="0" rIns="0" bIns="0" rtlCol="0" anchor="t">
            <a:spAutoFit/>
          </a:bodyPr>
          <a:lstStyle/>
          <a:p>
            <a:pPr algn="ctr">
              <a:lnSpc>
                <a:spcPts val="4200"/>
              </a:lnSpc>
            </a:pPr>
            <a:r>
              <a:rPr lang="en-US" sz="3000" spc="300">
                <a:latin typeface="Lato Bold"/>
              </a:rPr>
              <a:t>2</a:t>
            </a:r>
          </a:p>
        </p:txBody>
      </p:sp>
      <p:sp>
        <p:nvSpPr>
          <p:cNvPr id="73" name="TextBox 62">
            <a:extLst>
              <a:ext uri="{FF2B5EF4-FFF2-40B4-BE49-F238E27FC236}">
                <a16:creationId xmlns:a16="http://schemas.microsoft.com/office/drawing/2014/main" id="{5C100D81-FF5E-1745-C72B-3D248CFD0151}"/>
              </a:ext>
            </a:extLst>
          </p:cNvPr>
          <p:cNvSpPr txBox="1"/>
          <p:nvPr/>
        </p:nvSpPr>
        <p:spPr>
          <a:xfrm>
            <a:off x="10424999" y="3356457"/>
            <a:ext cx="487056" cy="485902"/>
          </a:xfrm>
          <a:prstGeom prst="rect">
            <a:avLst/>
          </a:prstGeom>
        </p:spPr>
        <p:txBody>
          <a:bodyPr lIns="0" tIns="0" rIns="0" bIns="0" rtlCol="0" anchor="t">
            <a:spAutoFit/>
          </a:bodyPr>
          <a:lstStyle/>
          <a:p>
            <a:pPr algn="ctr">
              <a:lnSpc>
                <a:spcPts val="4200"/>
              </a:lnSpc>
            </a:pPr>
            <a:r>
              <a:rPr lang="en-US" sz="3000" spc="300">
                <a:latin typeface="Lato Bold"/>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8666" y="3680008"/>
            <a:ext cx="1669347" cy="1615892"/>
            <a:chOff x="0" y="0"/>
            <a:chExt cx="904950" cy="401368"/>
          </a:xfrm>
          <a:solidFill>
            <a:schemeClr val="tx2"/>
          </a:solidFill>
        </p:grpSpPr>
        <p:sp>
          <p:nvSpPr>
            <p:cNvPr id="3" name="Freeform 3"/>
            <p:cNvSpPr/>
            <p:nvPr/>
          </p:nvSpPr>
          <p:spPr>
            <a:xfrm>
              <a:off x="0" y="0"/>
              <a:ext cx="904950" cy="401368"/>
            </a:xfrm>
            <a:custGeom>
              <a:avLst/>
              <a:gdLst/>
              <a:ahLst/>
              <a:cxnLst/>
              <a:rect l="l" t="t" r="r" b="b"/>
              <a:pathLst>
                <a:path w="904950" h="401368">
                  <a:moveTo>
                    <a:pt x="0" y="0"/>
                  </a:moveTo>
                  <a:lnTo>
                    <a:pt x="904950" y="0"/>
                  </a:lnTo>
                  <a:lnTo>
                    <a:pt x="904950" y="401368"/>
                  </a:lnTo>
                  <a:lnTo>
                    <a:pt x="0" y="401368"/>
                  </a:lnTo>
                  <a:close/>
                </a:path>
              </a:pathLst>
            </a:custGeom>
            <a:grpFill/>
          </p:spPr>
          <p:txBody>
            <a:bodyPr/>
            <a:lstStyle/>
            <a:p>
              <a:endParaRPr lang="en-US"/>
            </a:p>
          </p:txBody>
        </p:sp>
      </p:grpSp>
      <p:sp>
        <p:nvSpPr>
          <p:cNvPr id="8" name="TextBox 8"/>
          <p:cNvSpPr txBox="1"/>
          <p:nvPr/>
        </p:nvSpPr>
        <p:spPr>
          <a:xfrm>
            <a:off x="1511070" y="3848429"/>
            <a:ext cx="1526944" cy="1234825"/>
          </a:xfrm>
          <a:prstGeom prst="rect">
            <a:avLst/>
          </a:prstGeom>
        </p:spPr>
        <p:txBody>
          <a:bodyPr wrap="square" lIns="0" tIns="0" rIns="0" bIns="0" rtlCol="0" anchor="t">
            <a:spAutoFit/>
          </a:bodyPr>
          <a:lstStyle/>
          <a:p>
            <a:pPr>
              <a:lnSpc>
                <a:spcPts val="3250"/>
              </a:lnSpc>
            </a:pPr>
            <a:r>
              <a:rPr lang="en-US" sz="2600" spc="260" dirty="0">
                <a:solidFill>
                  <a:srgbClr val="FFFFFF"/>
                </a:solidFill>
                <a:latin typeface="Lato Italics"/>
              </a:rPr>
              <a:t>Is over 75 years of age;</a:t>
            </a:r>
          </a:p>
        </p:txBody>
      </p:sp>
      <p:sp>
        <p:nvSpPr>
          <p:cNvPr id="12" name="TextBox 12"/>
          <p:cNvSpPr txBox="1"/>
          <p:nvPr/>
        </p:nvSpPr>
        <p:spPr>
          <a:xfrm>
            <a:off x="1687174" y="2013380"/>
            <a:ext cx="15108617" cy="1057275"/>
          </a:xfrm>
          <a:prstGeom prst="rect">
            <a:avLst/>
          </a:prstGeom>
        </p:spPr>
        <p:txBody>
          <a:bodyPr wrap="square" lIns="0" tIns="0" rIns="0" bIns="0" rtlCol="0" anchor="t">
            <a:spAutoFit/>
          </a:bodyPr>
          <a:lstStyle/>
          <a:p>
            <a:pPr algn="ctr">
              <a:lnSpc>
                <a:spcPts val="4200"/>
              </a:lnSpc>
            </a:pPr>
            <a:r>
              <a:rPr lang="en-US" sz="3000" spc="300">
                <a:latin typeface="Lato Bold"/>
              </a:rPr>
              <a:t>A person qualified to serve as a petit juror may establish exemption from jury service if the person:</a:t>
            </a:r>
          </a:p>
        </p:txBody>
      </p:sp>
      <p:sp>
        <p:nvSpPr>
          <p:cNvPr id="13" name="TextBox 13"/>
          <p:cNvSpPr txBox="1"/>
          <p:nvPr/>
        </p:nvSpPr>
        <p:spPr>
          <a:xfrm>
            <a:off x="609600" y="3986464"/>
            <a:ext cx="487056" cy="485902"/>
          </a:xfrm>
          <a:prstGeom prst="rect">
            <a:avLst/>
          </a:prstGeom>
        </p:spPr>
        <p:txBody>
          <a:bodyPr lIns="0" tIns="0" rIns="0" bIns="0" rtlCol="0" anchor="t">
            <a:spAutoFit/>
          </a:bodyPr>
          <a:lstStyle/>
          <a:p>
            <a:pPr algn="ctr">
              <a:lnSpc>
                <a:spcPts val="4200"/>
              </a:lnSpc>
            </a:pPr>
            <a:r>
              <a:rPr lang="en-US" sz="3000" spc="300">
                <a:latin typeface="Lato Bold"/>
              </a:rPr>
              <a:t>1</a:t>
            </a:r>
          </a:p>
        </p:txBody>
      </p:sp>
      <p:sp>
        <p:nvSpPr>
          <p:cNvPr id="14" name="TextBox 14"/>
          <p:cNvSpPr txBox="1"/>
          <p:nvPr/>
        </p:nvSpPr>
        <p:spPr>
          <a:xfrm>
            <a:off x="1329378" y="868654"/>
            <a:ext cx="15762626" cy="1615892"/>
          </a:xfrm>
          <a:prstGeom prst="rect">
            <a:avLst/>
          </a:prstGeom>
        </p:spPr>
        <p:txBody>
          <a:bodyPr wrap="square" lIns="0" tIns="0" rIns="0" bIns="0" rtlCol="0" anchor="t">
            <a:spAutoFit/>
          </a:bodyPr>
          <a:lstStyle/>
          <a:p>
            <a:pPr algn="ctr">
              <a:lnSpc>
                <a:spcPts val="5670"/>
              </a:lnSpc>
            </a:pPr>
            <a:r>
              <a:rPr lang="en-US" sz="5400" b="1" spc="270">
                <a:solidFill>
                  <a:schemeClr val="tx2"/>
                </a:solidFill>
                <a:latin typeface="Times New Roman" panose="02020603050405020304" pitchFamily="18" charset="0"/>
                <a:ea typeface="Poppins ExtraBold"/>
                <a:cs typeface="Times New Roman" panose="02020603050405020304" pitchFamily="18" charset="0"/>
              </a:rPr>
              <a:t> 62.106. EXEMPTION FROM JURY SERVICE</a:t>
            </a:r>
          </a:p>
          <a:p>
            <a:pPr algn="ctr">
              <a:lnSpc>
                <a:spcPts val="7349"/>
              </a:lnSpc>
            </a:pPr>
            <a:endParaRPr lang="en-US" sz="5400" spc="270">
              <a:solidFill>
                <a:srgbClr val="FFFFFF"/>
              </a:solidFill>
              <a:ea typeface="Poppins ExtraBold"/>
            </a:endParaRPr>
          </a:p>
        </p:txBody>
      </p:sp>
      <p:grpSp>
        <p:nvGrpSpPr>
          <p:cNvPr id="15" name="Group 15"/>
          <p:cNvGrpSpPr/>
          <p:nvPr/>
        </p:nvGrpSpPr>
        <p:grpSpPr>
          <a:xfrm>
            <a:off x="4362845" y="3467099"/>
            <a:ext cx="5362883" cy="2708519"/>
            <a:chOff x="0" y="0"/>
            <a:chExt cx="2674143" cy="707992"/>
          </a:xfrm>
          <a:solidFill>
            <a:schemeClr val="tx2"/>
          </a:solidFill>
        </p:grpSpPr>
        <p:sp>
          <p:nvSpPr>
            <p:cNvPr id="16" name="Freeform 16"/>
            <p:cNvSpPr/>
            <p:nvPr/>
          </p:nvSpPr>
          <p:spPr>
            <a:xfrm>
              <a:off x="0" y="0"/>
              <a:ext cx="2674143" cy="707992"/>
            </a:xfrm>
            <a:custGeom>
              <a:avLst/>
              <a:gdLst/>
              <a:ahLst/>
              <a:cxnLst/>
              <a:rect l="l" t="t" r="r" b="b"/>
              <a:pathLst>
                <a:path w="2674143" h="707992">
                  <a:moveTo>
                    <a:pt x="0" y="0"/>
                  </a:moveTo>
                  <a:lnTo>
                    <a:pt x="2674143" y="0"/>
                  </a:lnTo>
                  <a:lnTo>
                    <a:pt x="2674143" y="707992"/>
                  </a:lnTo>
                  <a:lnTo>
                    <a:pt x="0" y="707992"/>
                  </a:lnTo>
                  <a:close/>
                </a:path>
              </a:pathLst>
            </a:custGeom>
            <a:grpFill/>
          </p:spPr>
          <p:txBody>
            <a:bodyPr/>
            <a:lstStyle/>
            <a:p>
              <a:endParaRPr lang="en-US"/>
            </a:p>
          </p:txBody>
        </p:sp>
      </p:grpSp>
      <p:sp>
        <p:nvSpPr>
          <p:cNvPr id="17" name="TextBox 17"/>
          <p:cNvSpPr txBox="1"/>
          <p:nvPr/>
        </p:nvSpPr>
        <p:spPr>
          <a:xfrm>
            <a:off x="4567599" y="3598286"/>
            <a:ext cx="5005729" cy="2504404"/>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Has legal custody of a child younger than 12 years of age and the person's service on the jury requires leaving the child without adequate supervision;</a:t>
            </a:r>
          </a:p>
        </p:txBody>
      </p:sp>
      <p:grpSp>
        <p:nvGrpSpPr>
          <p:cNvPr id="18" name="Group 18"/>
          <p:cNvGrpSpPr/>
          <p:nvPr/>
        </p:nvGrpSpPr>
        <p:grpSpPr>
          <a:xfrm>
            <a:off x="10873471" y="3619500"/>
            <a:ext cx="2415185" cy="2286368"/>
            <a:chOff x="0" y="0"/>
            <a:chExt cx="1193651" cy="610775"/>
          </a:xfrm>
          <a:solidFill>
            <a:schemeClr val="tx2"/>
          </a:solidFill>
        </p:grpSpPr>
        <p:sp>
          <p:nvSpPr>
            <p:cNvPr id="19" name="Freeform 19"/>
            <p:cNvSpPr/>
            <p:nvPr/>
          </p:nvSpPr>
          <p:spPr>
            <a:xfrm>
              <a:off x="0" y="0"/>
              <a:ext cx="1193651" cy="610775"/>
            </a:xfrm>
            <a:custGeom>
              <a:avLst/>
              <a:gdLst/>
              <a:ahLst/>
              <a:cxnLst/>
              <a:rect l="l" t="t" r="r" b="b"/>
              <a:pathLst>
                <a:path w="1193651" h="610775">
                  <a:moveTo>
                    <a:pt x="0" y="0"/>
                  </a:moveTo>
                  <a:lnTo>
                    <a:pt x="1193651" y="0"/>
                  </a:lnTo>
                  <a:lnTo>
                    <a:pt x="1193651" y="610775"/>
                  </a:lnTo>
                  <a:lnTo>
                    <a:pt x="0" y="610775"/>
                  </a:lnTo>
                  <a:close/>
                </a:path>
              </a:pathLst>
            </a:custGeom>
            <a:grpFill/>
          </p:spPr>
          <p:txBody>
            <a:bodyPr/>
            <a:lstStyle/>
            <a:p>
              <a:endParaRPr lang="en-US"/>
            </a:p>
          </p:txBody>
        </p:sp>
      </p:grpSp>
      <p:sp>
        <p:nvSpPr>
          <p:cNvPr id="20" name="TextBox 20"/>
          <p:cNvSpPr txBox="1"/>
          <p:nvPr/>
        </p:nvSpPr>
        <p:spPr>
          <a:xfrm>
            <a:off x="11101766" y="3703667"/>
            <a:ext cx="2186890" cy="2081211"/>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a student of a public or private secondary school;</a:t>
            </a:r>
          </a:p>
        </p:txBody>
      </p:sp>
      <p:grpSp>
        <p:nvGrpSpPr>
          <p:cNvPr id="21" name="Group 21"/>
          <p:cNvGrpSpPr/>
          <p:nvPr/>
        </p:nvGrpSpPr>
        <p:grpSpPr>
          <a:xfrm>
            <a:off x="14385246" y="3063006"/>
            <a:ext cx="3369354" cy="2927595"/>
            <a:chOff x="0" y="0"/>
            <a:chExt cx="2061314" cy="579099"/>
          </a:xfrm>
          <a:solidFill>
            <a:schemeClr val="tx2"/>
          </a:solidFill>
        </p:grpSpPr>
        <p:sp>
          <p:nvSpPr>
            <p:cNvPr id="22" name="Freeform 22"/>
            <p:cNvSpPr/>
            <p:nvPr/>
          </p:nvSpPr>
          <p:spPr>
            <a:xfrm>
              <a:off x="0" y="0"/>
              <a:ext cx="2061314" cy="579099"/>
            </a:xfrm>
            <a:custGeom>
              <a:avLst/>
              <a:gdLst/>
              <a:ahLst/>
              <a:cxnLst/>
              <a:rect l="l" t="t" r="r" b="b"/>
              <a:pathLst>
                <a:path w="2061314" h="579099">
                  <a:moveTo>
                    <a:pt x="0" y="0"/>
                  </a:moveTo>
                  <a:lnTo>
                    <a:pt x="2061314" y="0"/>
                  </a:lnTo>
                  <a:lnTo>
                    <a:pt x="2061314" y="579099"/>
                  </a:lnTo>
                  <a:lnTo>
                    <a:pt x="0" y="579099"/>
                  </a:lnTo>
                  <a:close/>
                </a:path>
              </a:pathLst>
            </a:custGeom>
            <a:grpFill/>
          </p:spPr>
          <p:txBody>
            <a:bodyPr/>
            <a:lstStyle/>
            <a:p>
              <a:endParaRPr lang="en-US"/>
            </a:p>
          </p:txBody>
        </p:sp>
      </p:grpSp>
      <p:sp>
        <p:nvSpPr>
          <p:cNvPr id="23" name="TextBox 23"/>
          <p:cNvSpPr txBox="1"/>
          <p:nvPr/>
        </p:nvSpPr>
        <p:spPr>
          <a:xfrm>
            <a:off x="14531417" y="3206504"/>
            <a:ext cx="3037182" cy="2927596"/>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a person enrolled and in actual attendance at an institution of higher education;</a:t>
            </a:r>
          </a:p>
          <a:p>
            <a:pPr>
              <a:lnSpc>
                <a:spcPts val="3250"/>
              </a:lnSpc>
            </a:pPr>
            <a:endParaRPr lang="en-US" sz="2600" spc="260">
              <a:solidFill>
                <a:srgbClr val="FFFFFF"/>
              </a:solidFill>
              <a:latin typeface="Lato Italics"/>
            </a:endParaRPr>
          </a:p>
        </p:txBody>
      </p:sp>
      <p:grpSp>
        <p:nvGrpSpPr>
          <p:cNvPr id="24" name="Group 24"/>
          <p:cNvGrpSpPr/>
          <p:nvPr/>
        </p:nvGrpSpPr>
        <p:grpSpPr>
          <a:xfrm>
            <a:off x="1447800" y="6480731"/>
            <a:ext cx="5157427" cy="3350789"/>
            <a:chOff x="0" y="0"/>
            <a:chExt cx="2745235" cy="870702"/>
          </a:xfrm>
          <a:solidFill>
            <a:schemeClr val="tx2"/>
          </a:solidFill>
        </p:grpSpPr>
        <p:sp>
          <p:nvSpPr>
            <p:cNvPr id="25" name="Freeform 25"/>
            <p:cNvSpPr/>
            <p:nvPr/>
          </p:nvSpPr>
          <p:spPr>
            <a:xfrm>
              <a:off x="0" y="0"/>
              <a:ext cx="2745235" cy="870702"/>
            </a:xfrm>
            <a:custGeom>
              <a:avLst/>
              <a:gdLst/>
              <a:ahLst/>
              <a:cxnLst/>
              <a:rect l="l" t="t" r="r" b="b"/>
              <a:pathLst>
                <a:path w="2745235" h="870702">
                  <a:moveTo>
                    <a:pt x="0" y="0"/>
                  </a:moveTo>
                  <a:lnTo>
                    <a:pt x="2745235" y="0"/>
                  </a:lnTo>
                  <a:lnTo>
                    <a:pt x="2745235" y="870702"/>
                  </a:lnTo>
                  <a:lnTo>
                    <a:pt x="0" y="870702"/>
                  </a:lnTo>
                  <a:close/>
                </a:path>
              </a:pathLst>
            </a:custGeom>
            <a:grpFill/>
          </p:spPr>
          <p:txBody>
            <a:bodyPr/>
            <a:lstStyle/>
            <a:p>
              <a:endParaRPr lang="en-US"/>
            </a:p>
          </p:txBody>
        </p:sp>
      </p:grpSp>
      <p:sp>
        <p:nvSpPr>
          <p:cNvPr id="26" name="TextBox 26"/>
          <p:cNvSpPr txBox="1"/>
          <p:nvPr/>
        </p:nvSpPr>
        <p:spPr>
          <a:xfrm>
            <a:off x="1588444" y="6669511"/>
            <a:ext cx="4889366" cy="3350789"/>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an officer or an employee of the senate, the house of representatives, or any department, commission, board, office, or other agency in the legislative branch of state government;</a:t>
            </a:r>
          </a:p>
          <a:p>
            <a:pPr>
              <a:lnSpc>
                <a:spcPts val="3250"/>
              </a:lnSpc>
            </a:pPr>
            <a:endParaRPr lang="en-US" sz="2600" spc="260">
              <a:solidFill>
                <a:srgbClr val="FFFFFF"/>
              </a:solidFill>
              <a:latin typeface="Lato Italics"/>
            </a:endParaRPr>
          </a:p>
        </p:txBody>
      </p:sp>
      <p:sp>
        <p:nvSpPr>
          <p:cNvPr id="30" name="TextBox 30"/>
          <p:cNvSpPr txBox="1"/>
          <p:nvPr/>
        </p:nvSpPr>
        <p:spPr>
          <a:xfrm>
            <a:off x="3581400" y="4221963"/>
            <a:ext cx="487056" cy="485902"/>
          </a:xfrm>
          <a:prstGeom prst="rect">
            <a:avLst/>
          </a:prstGeom>
        </p:spPr>
        <p:txBody>
          <a:bodyPr lIns="0" tIns="0" rIns="0" bIns="0" rtlCol="0" anchor="t">
            <a:spAutoFit/>
          </a:bodyPr>
          <a:lstStyle/>
          <a:p>
            <a:pPr algn="ctr">
              <a:lnSpc>
                <a:spcPts val="4200"/>
              </a:lnSpc>
            </a:pPr>
            <a:r>
              <a:rPr lang="en-US" sz="3000" spc="300">
                <a:latin typeface="Lato Bold"/>
              </a:rPr>
              <a:t>2</a:t>
            </a:r>
          </a:p>
        </p:txBody>
      </p:sp>
      <p:sp>
        <p:nvSpPr>
          <p:cNvPr id="34" name="TextBox 34"/>
          <p:cNvSpPr txBox="1"/>
          <p:nvPr/>
        </p:nvSpPr>
        <p:spPr>
          <a:xfrm>
            <a:off x="13718274" y="4132770"/>
            <a:ext cx="487056" cy="485902"/>
          </a:xfrm>
          <a:prstGeom prst="rect">
            <a:avLst/>
          </a:prstGeom>
        </p:spPr>
        <p:txBody>
          <a:bodyPr lIns="0" tIns="0" rIns="0" bIns="0" rtlCol="0" anchor="t">
            <a:spAutoFit/>
          </a:bodyPr>
          <a:lstStyle/>
          <a:p>
            <a:pPr algn="ctr">
              <a:lnSpc>
                <a:spcPts val="4200"/>
              </a:lnSpc>
            </a:pPr>
            <a:r>
              <a:rPr lang="en-US" sz="3000" spc="300">
                <a:latin typeface="Lato Bold"/>
              </a:rPr>
              <a:t>4</a:t>
            </a:r>
          </a:p>
        </p:txBody>
      </p:sp>
      <p:sp>
        <p:nvSpPr>
          <p:cNvPr id="38" name="TextBox 38"/>
          <p:cNvSpPr txBox="1"/>
          <p:nvPr/>
        </p:nvSpPr>
        <p:spPr>
          <a:xfrm>
            <a:off x="762000" y="7771139"/>
            <a:ext cx="487056" cy="485902"/>
          </a:xfrm>
          <a:prstGeom prst="rect">
            <a:avLst/>
          </a:prstGeom>
        </p:spPr>
        <p:txBody>
          <a:bodyPr lIns="0" tIns="0" rIns="0" bIns="0" rtlCol="0" anchor="t">
            <a:spAutoFit/>
          </a:bodyPr>
          <a:lstStyle/>
          <a:p>
            <a:pPr algn="ctr">
              <a:lnSpc>
                <a:spcPts val="4200"/>
              </a:lnSpc>
            </a:pPr>
            <a:r>
              <a:rPr lang="en-US" sz="3000" spc="300">
                <a:latin typeface="Lato Bold"/>
              </a:rPr>
              <a:t>5</a:t>
            </a:r>
          </a:p>
        </p:txBody>
      </p:sp>
      <p:sp>
        <p:nvSpPr>
          <p:cNvPr id="42" name="TextBox 42"/>
          <p:cNvSpPr txBox="1"/>
          <p:nvPr/>
        </p:nvSpPr>
        <p:spPr>
          <a:xfrm>
            <a:off x="10210800" y="4229101"/>
            <a:ext cx="487056" cy="485902"/>
          </a:xfrm>
          <a:prstGeom prst="rect">
            <a:avLst/>
          </a:prstGeom>
        </p:spPr>
        <p:txBody>
          <a:bodyPr lIns="0" tIns="0" rIns="0" bIns="0" rtlCol="0" anchor="t">
            <a:spAutoFit/>
          </a:bodyPr>
          <a:lstStyle/>
          <a:p>
            <a:pPr algn="ctr">
              <a:lnSpc>
                <a:spcPts val="4200"/>
              </a:lnSpc>
            </a:pPr>
            <a:r>
              <a:rPr lang="en-US" sz="3000" spc="300">
                <a:latin typeface="Lato Bold"/>
              </a:rPr>
              <a:t>3</a:t>
            </a:r>
          </a:p>
        </p:txBody>
      </p:sp>
      <p:grpSp>
        <p:nvGrpSpPr>
          <p:cNvPr id="9" name="Group 6">
            <a:extLst>
              <a:ext uri="{FF2B5EF4-FFF2-40B4-BE49-F238E27FC236}">
                <a16:creationId xmlns:a16="http://schemas.microsoft.com/office/drawing/2014/main" id="{8A952799-00A6-F7AF-59CB-ED2F909CAF58}"/>
              </a:ext>
            </a:extLst>
          </p:cNvPr>
          <p:cNvGrpSpPr/>
          <p:nvPr/>
        </p:nvGrpSpPr>
        <p:grpSpPr>
          <a:xfrm>
            <a:off x="7812722" y="6724463"/>
            <a:ext cx="3464878" cy="2381437"/>
            <a:chOff x="0" y="0"/>
            <a:chExt cx="1083903" cy="988075"/>
          </a:xfrm>
          <a:solidFill>
            <a:schemeClr val="tx2"/>
          </a:solidFill>
        </p:grpSpPr>
        <p:sp>
          <p:nvSpPr>
            <p:cNvPr id="10" name="Freeform 7">
              <a:extLst>
                <a:ext uri="{FF2B5EF4-FFF2-40B4-BE49-F238E27FC236}">
                  <a16:creationId xmlns:a16="http://schemas.microsoft.com/office/drawing/2014/main" id="{5A74D433-4567-EEA3-D5F6-04F12944E29C}"/>
                </a:ext>
              </a:extLst>
            </p:cNvPr>
            <p:cNvSpPr/>
            <p:nvPr/>
          </p:nvSpPr>
          <p:spPr>
            <a:xfrm>
              <a:off x="0" y="0"/>
              <a:ext cx="1083903" cy="988075"/>
            </a:xfrm>
            <a:custGeom>
              <a:avLst/>
              <a:gdLst/>
              <a:ahLst/>
              <a:cxnLst/>
              <a:rect l="l" t="t" r="r" b="b"/>
              <a:pathLst>
                <a:path w="1083903" h="988075">
                  <a:moveTo>
                    <a:pt x="0" y="0"/>
                  </a:moveTo>
                  <a:lnTo>
                    <a:pt x="1083903" y="0"/>
                  </a:lnTo>
                  <a:lnTo>
                    <a:pt x="1083903" y="988075"/>
                  </a:lnTo>
                  <a:lnTo>
                    <a:pt x="0" y="988075"/>
                  </a:lnTo>
                  <a:close/>
                </a:path>
              </a:pathLst>
            </a:custGeom>
            <a:grpFill/>
          </p:spPr>
          <p:txBody>
            <a:bodyPr/>
            <a:lstStyle/>
            <a:p>
              <a:endParaRPr lang="en-US"/>
            </a:p>
          </p:txBody>
        </p:sp>
      </p:grpSp>
      <p:sp>
        <p:nvSpPr>
          <p:cNvPr id="11" name="TextBox 8">
            <a:extLst>
              <a:ext uri="{FF2B5EF4-FFF2-40B4-BE49-F238E27FC236}">
                <a16:creationId xmlns:a16="http://schemas.microsoft.com/office/drawing/2014/main" id="{F3427CC1-389E-C6B3-EA67-698A635D3646}"/>
              </a:ext>
            </a:extLst>
          </p:cNvPr>
          <p:cNvSpPr txBox="1"/>
          <p:nvPr/>
        </p:nvSpPr>
        <p:spPr>
          <a:xfrm>
            <a:off x="7953342" y="6794508"/>
            <a:ext cx="3324258" cy="2081211"/>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the primary caretaker of a person who is unable to care for himself or herself;</a:t>
            </a:r>
          </a:p>
        </p:txBody>
      </p:sp>
      <p:sp>
        <p:nvSpPr>
          <p:cNvPr id="27" name="TextBox 27">
            <a:extLst>
              <a:ext uri="{FF2B5EF4-FFF2-40B4-BE49-F238E27FC236}">
                <a16:creationId xmlns:a16="http://schemas.microsoft.com/office/drawing/2014/main" id="{CBECD001-40F9-C575-FAC9-028EADA7C776}"/>
              </a:ext>
            </a:extLst>
          </p:cNvPr>
          <p:cNvSpPr txBox="1"/>
          <p:nvPr/>
        </p:nvSpPr>
        <p:spPr>
          <a:xfrm>
            <a:off x="7010400" y="7542140"/>
            <a:ext cx="487056" cy="485902"/>
          </a:xfrm>
          <a:prstGeom prst="rect">
            <a:avLst/>
          </a:prstGeom>
        </p:spPr>
        <p:txBody>
          <a:bodyPr lIns="0" tIns="0" rIns="0" bIns="0" rtlCol="0" anchor="t">
            <a:spAutoFit/>
          </a:bodyPr>
          <a:lstStyle/>
          <a:p>
            <a:pPr algn="ctr">
              <a:lnSpc>
                <a:spcPts val="4200"/>
              </a:lnSpc>
            </a:pPr>
            <a:r>
              <a:rPr lang="en-US" sz="3000" spc="300" dirty="0">
                <a:latin typeface="Lato Bold"/>
              </a:rPr>
              <a:t>6</a:t>
            </a:r>
          </a:p>
        </p:txBody>
      </p:sp>
      <p:grpSp>
        <p:nvGrpSpPr>
          <p:cNvPr id="28" name="Group 17">
            <a:extLst>
              <a:ext uri="{FF2B5EF4-FFF2-40B4-BE49-F238E27FC236}">
                <a16:creationId xmlns:a16="http://schemas.microsoft.com/office/drawing/2014/main" id="{525FEBB0-3BCD-E23D-07F5-7FCD49430EC9}"/>
              </a:ext>
            </a:extLst>
          </p:cNvPr>
          <p:cNvGrpSpPr/>
          <p:nvPr/>
        </p:nvGrpSpPr>
        <p:grpSpPr>
          <a:xfrm>
            <a:off x="12429288" y="6296125"/>
            <a:ext cx="5325311" cy="3114576"/>
            <a:chOff x="0" y="0"/>
            <a:chExt cx="1543380" cy="1210318"/>
          </a:xfrm>
          <a:solidFill>
            <a:schemeClr val="tx2"/>
          </a:solidFill>
        </p:grpSpPr>
        <p:sp>
          <p:nvSpPr>
            <p:cNvPr id="29" name="Freeform 18">
              <a:extLst>
                <a:ext uri="{FF2B5EF4-FFF2-40B4-BE49-F238E27FC236}">
                  <a16:creationId xmlns:a16="http://schemas.microsoft.com/office/drawing/2014/main" id="{E655D3CC-C7D1-9F70-ADC7-04B5051A1B60}"/>
                </a:ext>
              </a:extLst>
            </p:cNvPr>
            <p:cNvSpPr/>
            <p:nvPr/>
          </p:nvSpPr>
          <p:spPr>
            <a:xfrm>
              <a:off x="0" y="0"/>
              <a:ext cx="1543380" cy="1210318"/>
            </a:xfrm>
            <a:custGeom>
              <a:avLst/>
              <a:gdLst/>
              <a:ahLst/>
              <a:cxnLst/>
              <a:rect l="l" t="t" r="r" b="b"/>
              <a:pathLst>
                <a:path w="1543380" h="1210318">
                  <a:moveTo>
                    <a:pt x="0" y="0"/>
                  </a:moveTo>
                  <a:lnTo>
                    <a:pt x="1543380" y="0"/>
                  </a:lnTo>
                  <a:lnTo>
                    <a:pt x="1543380" y="1210318"/>
                  </a:lnTo>
                  <a:lnTo>
                    <a:pt x="0" y="1210318"/>
                  </a:lnTo>
                  <a:close/>
                </a:path>
              </a:pathLst>
            </a:custGeom>
            <a:grpFill/>
          </p:spPr>
          <p:txBody>
            <a:bodyPr/>
            <a:lstStyle/>
            <a:p>
              <a:endParaRPr lang="en-US"/>
            </a:p>
          </p:txBody>
        </p:sp>
      </p:grpSp>
      <p:sp>
        <p:nvSpPr>
          <p:cNvPr id="31" name="TextBox 19">
            <a:extLst>
              <a:ext uri="{FF2B5EF4-FFF2-40B4-BE49-F238E27FC236}">
                <a16:creationId xmlns:a16="http://schemas.microsoft.com/office/drawing/2014/main" id="{14C7B504-B5C2-757D-9D32-B18AB6296361}"/>
              </a:ext>
            </a:extLst>
          </p:cNvPr>
          <p:cNvSpPr txBox="1"/>
          <p:nvPr/>
        </p:nvSpPr>
        <p:spPr>
          <a:xfrm>
            <a:off x="12600738" y="6334719"/>
            <a:ext cx="4925261" cy="2927596"/>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a member of the United States military forces serving on active duty and deployed to a location away from the person's home station and out of the person's county of residence.</a:t>
            </a:r>
          </a:p>
        </p:txBody>
      </p:sp>
      <p:sp>
        <p:nvSpPr>
          <p:cNvPr id="32" name="TextBox 35">
            <a:extLst>
              <a:ext uri="{FF2B5EF4-FFF2-40B4-BE49-F238E27FC236}">
                <a16:creationId xmlns:a16="http://schemas.microsoft.com/office/drawing/2014/main" id="{CAB8423E-776E-4F06-C312-08B3B4423233}"/>
              </a:ext>
            </a:extLst>
          </p:cNvPr>
          <p:cNvSpPr txBox="1"/>
          <p:nvPr/>
        </p:nvSpPr>
        <p:spPr>
          <a:xfrm>
            <a:off x="11790367" y="7291925"/>
            <a:ext cx="259159" cy="485902"/>
          </a:xfrm>
          <a:prstGeom prst="rect">
            <a:avLst/>
          </a:prstGeom>
        </p:spPr>
        <p:txBody>
          <a:bodyPr lIns="0" tIns="0" rIns="0" bIns="0" rtlCol="0" anchor="t">
            <a:spAutoFit/>
          </a:bodyPr>
          <a:lstStyle/>
          <a:p>
            <a:pPr algn="ctr">
              <a:lnSpc>
                <a:spcPts val="4200"/>
              </a:lnSpc>
            </a:pPr>
            <a:r>
              <a:rPr lang="en-US" sz="3000" spc="300" dirty="0">
                <a:latin typeface="Lato Bold"/>
              </a:rPr>
              <a:t>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031083"/>
            <a:ext cx="18288000" cy="7258050"/>
            <a:chOff x="0" y="0"/>
            <a:chExt cx="6671512" cy="2647756"/>
          </a:xfrm>
          <a:solidFill>
            <a:schemeClr val="tx2"/>
          </a:solidFill>
        </p:grpSpPr>
        <p:sp>
          <p:nvSpPr>
            <p:cNvPr id="3" name="Freeform 3"/>
            <p:cNvSpPr/>
            <p:nvPr/>
          </p:nvSpPr>
          <p:spPr>
            <a:xfrm>
              <a:off x="0" y="0"/>
              <a:ext cx="6671512" cy="2647756"/>
            </a:xfrm>
            <a:custGeom>
              <a:avLst/>
              <a:gdLst/>
              <a:ahLst/>
              <a:cxnLst/>
              <a:rect l="l" t="t" r="r" b="b"/>
              <a:pathLst>
                <a:path w="6671512" h="2647756">
                  <a:moveTo>
                    <a:pt x="0" y="0"/>
                  </a:moveTo>
                  <a:lnTo>
                    <a:pt x="6671512" y="0"/>
                  </a:lnTo>
                  <a:lnTo>
                    <a:pt x="6671512" y="2647756"/>
                  </a:lnTo>
                  <a:lnTo>
                    <a:pt x="0" y="2647756"/>
                  </a:lnTo>
                  <a:close/>
                </a:path>
              </a:pathLst>
            </a:custGeom>
            <a:grpFill/>
          </p:spPr>
          <p:txBody>
            <a:bodyPr/>
            <a:lstStyle/>
            <a:p>
              <a:endParaRPr lang="en-US"/>
            </a:p>
          </p:txBody>
        </p:sp>
      </p:grpSp>
      <p:grpSp>
        <p:nvGrpSpPr>
          <p:cNvPr id="4" name="Group 4"/>
          <p:cNvGrpSpPr/>
          <p:nvPr/>
        </p:nvGrpSpPr>
        <p:grpSpPr>
          <a:xfrm>
            <a:off x="0" y="4055969"/>
            <a:ext cx="18288000" cy="4129878"/>
            <a:chOff x="0" y="0"/>
            <a:chExt cx="6671512" cy="1506591"/>
          </a:xfrm>
        </p:grpSpPr>
        <p:sp>
          <p:nvSpPr>
            <p:cNvPr id="5" name="Freeform 5"/>
            <p:cNvSpPr/>
            <p:nvPr/>
          </p:nvSpPr>
          <p:spPr>
            <a:xfrm>
              <a:off x="0" y="0"/>
              <a:ext cx="6671512" cy="1506591"/>
            </a:xfrm>
            <a:custGeom>
              <a:avLst/>
              <a:gdLst/>
              <a:ahLst/>
              <a:cxnLst/>
              <a:rect l="l" t="t" r="r" b="b"/>
              <a:pathLst>
                <a:path w="6671512" h="1506591">
                  <a:moveTo>
                    <a:pt x="0" y="0"/>
                  </a:moveTo>
                  <a:lnTo>
                    <a:pt x="6671512" y="0"/>
                  </a:lnTo>
                  <a:lnTo>
                    <a:pt x="6671512" y="1506591"/>
                  </a:lnTo>
                  <a:lnTo>
                    <a:pt x="0" y="1506591"/>
                  </a:lnTo>
                  <a:close/>
                </a:path>
              </a:pathLst>
            </a:custGeom>
            <a:solidFill>
              <a:srgbClr val="FFFFFF"/>
            </a:solidFill>
          </p:spPr>
          <p:txBody>
            <a:bodyPr/>
            <a:lstStyle/>
            <a:p>
              <a:endParaRPr lang="en-US"/>
            </a:p>
          </p:txBody>
        </p:sp>
      </p:grpSp>
      <p:pic>
        <p:nvPicPr>
          <p:cNvPr id="10" name="Picture 10"/>
          <p:cNvPicPr>
            <a:picLocks noChangeAspect="1"/>
          </p:cNvPicPr>
          <p:nvPr/>
        </p:nvPicPr>
        <p:blipFill>
          <a:blip r:embed="rId2">
            <a:alphaModFix amt="4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40762" y="4760180"/>
            <a:ext cx="4833001" cy="2721455"/>
          </a:xfrm>
          <a:prstGeom prst="rect">
            <a:avLst/>
          </a:prstGeom>
        </p:spPr>
      </p:pic>
      <p:pic>
        <p:nvPicPr>
          <p:cNvPr id="11" name="Picture 11"/>
          <p:cNvPicPr>
            <a:picLocks noChangeAspect="1"/>
          </p:cNvPicPr>
          <p:nvPr/>
        </p:nvPicPr>
        <p:blipFill>
          <a:blip r:embed="rId4">
            <a:alphaModFix amt="44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74554" y="4760180"/>
            <a:ext cx="2782449" cy="2600325"/>
          </a:xfrm>
          <a:prstGeom prst="rect">
            <a:avLst/>
          </a:prstGeom>
        </p:spPr>
      </p:pic>
      <p:sp>
        <p:nvSpPr>
          <p:cNvPr id="12" name="TextBox 12"/>
          <p:cNvSpPr txBox="1"/>
          <p:nvPr/>
        </p:nvSpPr>
        <p:spPr>
          <a:xfrm>
            <a:off x="914400" y="1136405"/>
            <a:ext cx="17142846" cy="987450"/>
          </a:xfrm>
          <a:prstGeom prst="rect">
            <a:avLst/>
          </a:prstGeom>
        </p:spPr>
        <p:txBody>
          <a:bodyPr wrap="square" lIns="0" tIns="0" rIns="0" bIns="0" rtlCol="0" anchor="t">
            <a:spAutoFit/>
          </a:bodyPr>
          <a:lstStyle/>
          <a:p>
            <a:pPr algn="ctr">
              <a:lnSpc>
                <a:spcPts val="7665"/>
              </a:lnSpc>
            </a:pPr>
            <a:r>
              <a:rPr lang="en-US" sz="7300" b="1" spc="365">
                <a:solidFill>
                  <a:schemeClr val="tx2"/>
                </a:solidFill>
                <a:latin typeface="Times New Roman" panose="02020603050405020304" pitchFamily="18" charset="0"/>
                <a:cs typeface="Times New Roman" panose="02020603050405020304" pitchFamily="18" charset="0"/>
              </a:rPr>
              <a:t>OTHER REASONS NOT TO SERVE</a:t>
            </a:r>
          </a:p>
        </p:txBody>
      </p:sp>
      <p:sp>
        <p:nvSpPr>
          <p:cNvPr id="13" name="TextBox 13"/>
          <p:cNvSpPr txBox="1"/>
          <p:nvPr/>
        </p:nvSpPr>
        <p:spPr>
          <a:xfrm>
            <a:off x="3249249" y="5515118"/>
            <a:ext cx="4902155" cy="1144905"/>
          </a:xfrm>
          <a:prstGeom prst="rect">
            <a:avLst/>
          </a:prstGeom>
        </p:spPr>
        <p:txBody>
          <a:bodyPr lIns="0" tIns="0" rIns="0" bIns="0" rtlCol="0" anchor="t">
            <a:spAutoFit/>
          </a:bodyPr>
          <a:lstStyle/>
          <a:p>
            <a:pPr algn="ctr">
              <a:lnSpc>
                <a:spcPts val="4620"/>
              </a:lnSpc>
            </a:pPr>
            <a:r>
              <a:rPr lang="en-US" sz="3300" spc="330" dirty="0">
                <a:latin typeface="Lato Bold"/>
              </a:rPr>
              <a:t>PRE-MADE TRAVEL PLANS</a:t>
            </a:r>
          </a:p>
        </p:txBody>
      </p:sp>
      <p:sp>
        <p:nvSpPr>
          <p:cNvPr id="14" name="TextBox 14"/>
          <p:cNvSpPr txBox="1"/>
          <p:nvPr/>
        </p:nvSpPr>
        <p:spPr>
          <a:xfrm>
            <a:off x="7290806" y="3217283"/>
            <a:ext cx="4183748" cy="494110"/>
          </a:xfrm>
          <a:prstGeom prst="rect">
            <a:avLst/>
          </a:prstGeom>
        </p:spPr>
        <p:txBody>
          <a:bodyPr lIns="0" tIns="0" rIns="0" bIns="0" rtlCol="0" anchor="t">
            <a:spAutoFit/>
          </a:bodyPr>
          <a:lstStyle/>
          <a:p>
            <a:pPr algn="ctr">
              <a:lnSpc>
                <a:spcPts val="4200"/>
              </a:lnSpc>
            </a:pPr>
            <a:r>
              <a:rPr lang="en-US" sz="3000" spc="300">
                <a:solidFill>
                  <a:srgbClr val="FFFFFF"/>
                </a:solidFill>
                <a:latin typeface="Times New Roman" panose="02020603050405020304" pitchFamily="18" charset="0"/>
                <a:cs typeface="Times New Roman" panose="02020603050405020304" pitchFamily="18" charset="0"/>
              </a:rPr>
              <a:t>GOOD EXAMPLES:</a:t>
            </a:r>
          </a:p>
        </p:txBody>
      </p:sp>
      <p:sp>
        <p:nvSpPr>
          <p:cNvPr id="15" name="TextBox 15"/>
          <p:cNvSpPr txBox="1"/>
          <p:nvPr/>
        </p:nvSpPr>
        <p:spPr>
          <a:xfrm>
            <a:off x="10380204" y="5454553"/>
            <a:ext cx="5047348" cy="1712392"/>
          </a:xfrm>
          <a:prstGeom prst="rect">
            <a:avLst/>
          </a:prstGeom>
        </p:spPr>
        <p:txBody>
          <a:bodyPr lIns="0" tIns="0" rIns="0" bIns="0" rtlCol="0" anchor="t">
            <a:spAutoFit/>
          </a:bodyPr>
          <a:lstStyle/>
          <a:p>
            <a:pPr algn="ctr">
              <a:lnSpc>
                <a:spcPts val="4620"/>
              </a:lnSpc>
            </a:pPr>
            <a:r>
              <a:rPr lang="en-US" sz="3300" spc="330">
                <a:latin typeface="Lato Bold"/>
              </a:rPr>
              <a:t>MEDICAL APPOINTMENTS OR MEDICAL ISSUES</a:t>
            </a:r>
            <a:endParaRPr lang="en-US" sz="3300" spc="330" dirty="0">
              <a:latin typeface="Lato Bold"/>
            </a:endParaRPr>
          </a:p>
        </p:txBody>
      </p:sp>
      <p:sp>
        <p:nvSpPr>
          <p:cNvPr id="16" name="TextBox 16"/>
          <p:cNvSpPr txBox="1"/>
          <p:nvPr/>
        </p:nvSpPr>
        <p:spPr>
          <a:xfrm>
            <a:off x="2362200" y="8583716"/>
            <a:ext cx="14630400" cy="1024511"/>
          </a:xfrm>
          <a:prstGeom prst="rect">
            <a:avLst/>
          </a:prstGeom>
        </p:spPr>
        <p:txBody>
          <a:bodyPr wrap="square" lIns="0" tIns="0" rIns="0" bIns="0" rtlCol="0" anchor="t">
            <a:spAutoFit/>
          </a:bodyPr>
          <a:lstStyle/>
          <a:p>
            <a:pPr algn="ctr">
              <a:lnSpc>
                <a:spcPts val="4200"/>
              </a:lnSpc>
            </a:pPr>
            <a:r>
              <a:rPr lang="en-US" sz="3000" spc="300">
                <a:solidFill>
                  <a:srgbClr val="FFFFFF"/>
                </a:solidFill>
                <a:latin typeface="Times New Roman" panose="02020603050405020304" pitchFamily="18" charset="0"/>
                <a:cs typeface="Times New Roman" panose="02020603050405020304" pitchFamily="18" charset="0"/>
              </a:rPr>
              <a:t>"JUST TOO BUSY" OR "NOT INTERESTED"  </a:t>
            </a:r>
          </a:p>
          <a:p>
            <a:pPr algn="ctr">
              <a:lnSpc>
                <a:spcPts val="4200"/>
              </a:lnSpc>
            </a:pPr>
            <a:r>
              <a:rPr lang="en-US" sz="3000" spc="300">
                <a:solidFill>
                  <a:srgbClr val="FF1616"/>
                </a:solidFill>
                <a:latin typeface="Times New Roman" panose="02020603050405020304" pitchFamily="18" charset="0"/>
                <a:cs typeface="Times New Roman" panose="02020603050405020304" pitchFamily="18" charset="0"/>
              </a:rPr>
              <a:t>ARE NOT ACCEPTABLE REASONS NOT TO SERVE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9749" y="1265291"/>
            <a:ext cx="17188502" cy="846386"/>
          </a:xfrm>
          <a:prstGeom prst="rect">
            <a:avLst/>
          </a:prstGeom>
        </p:spPr>
        <p:txBody>
          <a:bodyPr wrap="square" lIns="0" tIns="0" rIns="0" bIns="0" rtlCol="0" anchor="t">
            <a:spAutoFit/>
          </a:bodyPr>
          <a:lstStyle/>
          <a:p>
            <a:pPr algn="ctr">
              <a:lnSpc>
                <a:spcPts val="6615"/>
              </a:lnSpc>
            </a:pPr>
            <a:r>
              <a:rPr lang="en-US" sz="6300" b="1" spc="315">
                <a:solidFill>
                  <a:schemeClr val="tx2"/>
                </a:solidFill>
                <a:latin typeface="Times New Roman" panose="02020603050405020304" pitchFamily="18" charset="0"/>
                <a:cs typeface="Times New Roman" panose="02020603050405020304" pitchFamily="18" charset="0"/>
              </a:rPr>
              <a:t>TWO PHASES OF A CRIMINAL TRIAL</a:t>
            </a:r>
          </a:p>
        </p:txBody>
      </p:sp>
      <p:grpSp>
        <p:nvGrpSpPr>
          <p:cNvPr id="3" name="Group 3"/>
          <p:cNvGrpSpPr/>
          <p:nvPr/>
        </p:nvGrpSpPr>
        <p:grpSpPr>
          <a:xfrm>
            <a:off x="9334500" y="3138201"/>
            <a:ext cx="8953500" cy="6415374"/>
            <a:chOff x="0" y="0"/>
            <a:chExt cx="3266261" cy="2340346"/>
          </a:xfrm>
          <a:solidFill>
            <a:schemeClr val="tx2"/>
          </a:solidFill>
        </p:grpSpPr>
        <p:sp>
          <p:nvSpPr>
            <p:cNvPr id="4" name="Freeform 4"/>
            <p:cNvSpPr/>
            <p:nvPr/>
          </p:nvSpPr>
          <p:spPr>
            <a:xfrm>
              <a:off x="0" y="0"/>
              <a:ext cx="3266261" cy="2340346"/>
            </a:xfrm>
            <a:custGeom>
              <a:avLst/>
              <a:gdLst/>
              <a:ahLst/>
              <a:cxnLst/>
              <a:rect l="l" t="t" r="r" b="b"/>
              <a:pathLst>
                <a:path w="3266261" h="2340346">
                  <a:moveTo>
                    <a:pt x="0" y="0"/>
                  </a:moveTo>
                  <a:lnTo>
                    <a:pt x="3266261" y="0"/>
                  </a:lnTo>
                  <a:lnTo>
                    <a:pt x="3266261" y="2340346"/>
                  </a:lnTo>
                  <a:lnTo>
                    <a:pt x="0" y="2340346"/>
                  </a:lnTo>
                  <a:close/>
                </a:path>
              </a:pathLst>
            </a:custGeom>
            <a:grpFill/>
          </p:spPr>
          <p:txBody>
            <a:bodyPr/>
            <a:lstStyle/>
            <a:p>
              <a:endParaRPr lang="en-US"/>
            </a:p>
          </p:txBody>
        </p:sp>
      </p:grpSp>
      <p:grpSp>
        <p:nvGrpSpPr>
          <p:cNvPr id="5" name="Group 5"/>
          <p:cNvGrpSpPr/>
          <p:nvPr/>
        </p:nvGrpSpPr>
        <p:grpSpPr>
          <a:xfrm>
            <a:off x="-654" y="4598392"/>
            <a:ext cx="8953500" cy="2667000"/>
            <a:chOff x="0" y="0"/>
            <a:chExt cx="3266261" cy="972929"/>
          </a:xfrm>
          <a:solidFill>
            <a:schemeClr val="tx2"/>
          </a:solidFill>
        </p:grpSpPr>
        <p:sp>
          <p:nvSpPr>
            <p:cNvPr id="6" name="Freeform 6"/>
            <p:cNvSpPr/>
            <p:nvPr/>
          </p:nvSpPr>
          <p:spPr>
            <a:xfrm>
              <a:off x="0" y="0"/>
              <a:ext cx="3266261" cy="972929"/>
            </a:xfrm>
            <a:custGeom>
              <a:avLst/>
              <a:gdLst/>
              <a:ahLst/>
              <a:cxnLst/>
              <a:rect l="l" t="t" r="r" b="b"/>
              <a:pathLst>
                <a:path w="3266261" h="972929">
                  <a:moveTo>
                    <a:pt x="0" y="0"/>
                  </a:moveTo>
                  <a:lnTo>
                    <a:pt x="3266261" y="0"/>
                  </a:lnTo>
                  <a:lnTo>
                    <a:pt x="3266261" y="972929"/>
                  </a:lnTo>
                  <a:lnTo>
                    <a:pt x="0" y="972929"/>
                  </a:lnTo>
                  <a:close/>
                </a:path>
              </a:pathLst>
            </a:custGeom>
            <a:grpFill/>
          </p:spPr>
          <p:txBody>
            <a:bodyPr/>
            <a:lstStyle/>
            <a:p>
              <a:endParaRPr lang="en-US"/>
            </a:p>
          </p:txBody>
        </p:sp>
      </p:grpSp>
      <p:sp>
        <p:nvSpPr>
          <p:cNvPr id="7" name="TextBox 7"/>
          <p:cNvSpPr txBox="1"/>
          <p:nvPr/>
        </p:nvSpPr>
        <p:spPr>
          <a:xfrm>
            <a:off x="9717561" y="4200724"/>
            <a:ext cx="8187378" cy="6802568"/>
          </a:xfrm>
          <a:prstGeom prst="rect">
            <a:avLst/>
          </a:prstGeom>
        </p:spPr>
        <p:txBody>
          <a:bodyPr lIns="0" tIns="0" rIns="0" bIns="0" rtlCol="0" anchor="t">
            <a:spAutoFit/>
          </a:bodyPr>
          <a:lstStyle/>
          <a:p>
            <a:pPr algn="ctr">
              <a:lnSpc>
                <a:spcPts val="4999"/>
              </a:lnSpc>
            </a:pPr>
            <a:r>
              <a:rPr lang="en-US" sz="3999" spc="199">
                <a:solidFill>
                  <a:srgbClr val="FFFFFF"/>
                </a:solidFill>
                <a:latin typeface="Lato"/>
              </a:rPr>
              <a:t>Punishment</a:t>
            </a:r>
          </a:p>
          <a:p>
            <a:pPr>
              <a:lnSpc>
                <a:spcPts val="4375"/>
              </a:lnSpc>
            </a:pPr>
            <a:endParaRPr lang="en-US" sz="3999" spc="199">
              <a:solidFill>
                <a:srgbClr val="FFFFFF"/>
              </a:solidFill>
              <a:latin typeface="Lato"/>
            </a:endParaRPr>
          </a:p>
          <a:p>
            <a:pPr>
              <a:lnSpc>
                <a:spcPts val="4375"/>
              </a:lnSpc>
            </a:pPr>
            <a:r>
              <a:rPr lang="en-US" sz="3500" spc="175">
                <a:solidFill>
                  <a:srgbClr val="FFFFFF"/>
                </a:solidFill>
                <a:latin typeface="Lato"/>
              </a:rPr>
              <a:t>Class A Misdemeanor: </a:t>
            </a:r>
          </a:p>
          <a:p>
            <a:pPr>
              <a:lnSpc>
                <a:spcPts val="4375"/>
              </a:lnSpc>
            </a:pPr>
            <a:r>
              <a:rPr lang="en-US" sz="2800" spc="175">
                <a:solidFill>
                  <a:srgbClr val="FFFFFF"/>
                </a:solidFill>
                <a:latin typeface="Lato"/>
              </a:rPr>
              <a:t>Up to 365 days in jail and/or $4,000 fine</a:t>
            </a:r>
          </a:p>
          <a:p>
            <a:pPr>
              <a:lnSpc>
                <a:spcPts val="4375"/>
              </a:lnSpc>
            </a:pPr>
            <a:endParaRPr lang="en-US" sz="3500" spc="175">
              <a:solidFill>
                <a:srgbClr val="FFFFFF"/>
              </a:solidFill>
              <a:latin typeface="Lato"/>
            </a:endParaRPr>
          </a:p>
          <a:p>
            <a:pPr>
              <a:lnSpc>
                <a:spcPts val="4375"/>
              </a:lnSpc>
            </a:pPr>
            <a:r>
              <a:rPr lang="en-US" sz="3500" spc="175">
                <a:solidFill>
                  <a:srgbClr val="FFFFFF"/>
                </a:solidFill>
                <a:latin typeface="Lato"/>
              </a:rPr>
              <a:t>Class B Misdemeanor: </a:t>
            </a:r>
          </a:p>
          <a:p>
            <a:pPr>
              <a:lnSpc>
                <a:spcPts val="4375"/>
              </a:lnSpc>
            </a:pPr>
            <a:r>
              <a:rPr lang="en-US" sz="2800" spc="175">
                <a:solidFill>
                  <a:srgbClr val="FFFFFF"/>
                </a:solidFill>
                <a:latin typeface="Lato"/>
              </a:rPr>
              <a:t>Up to 180 days in jail and/or $2,000 fine</a:t>
            </a:r>
          </a:p>
          <a:p>
            <a:pPr>
              <a:lnSpc>
                <a:spcPts val="4375"/>
              </a:lnSpc>
            </a:pPr>
            <a:endParaRPr lang="en-US" sz="3500" spc="175">
              <a:solidFill>
                <a:srgbClr val="FFFFFF"/>
              </a:solidFill>
              <a:latin typeface="Lato"/>
            </a:endParaRPr>
          </a:p>
          <a:p>
            <a:pPr>
              <a:lnSpc>
                <a:spcPts val="4375"/>
              </a:lnSpc>
            </a:pPr>
            <a:r>
              <a:rPr lang="en-US" sz="3500" spc="175">
                <a:solidFill>
                  <a:srgbClr val="FFFFFF"/>
                </a:solidFill>
                <a:latin typeface="Lato"/>
              </a:rPr>
              <a:t>Community Supervision if eligible</a:t>
            </a:r>
          </a:p>
          <a:p>
            <a:pPr>
              <a:lnSpc>
                <a:spcPts val="4375"/>
              </a:lnSpc>
            </a:pPr>
            <a:endParaRPr lang="en-US" sz="3500" spc="175">
              <a:solidFill>
                <a:srgbClr val="FFFFFF"/>
              </a:solidFill>
              <a:latin typeface="Lato"/>
            </a:endParaRPr>
          </a:p>
          <a:p>
            <a:pPr>
              <a:lnSpc>
                <a:spcPts val="4375"/>
              </a:lnSpc>
            </a:pPr>
            <a:endParaRPr lang="en-US" sz="3500" spc="175">
              <a:solidFill>
                <a:srgbClr val="FFFFFF"/>
              </a:solidFill>
              <a:latin typeface="Lato"/>
            </a:endParaRPr>
          </a:p>
          <a:p>
            <a:pPr>
              <a:lnSpc>
                <a:spcPts val="4375"/>
              </a:lnSpc>
            </a:pPr>
            <a:endParaRPr lang="en-US" sz="3500" spc="175">
              <a:solidFill>
                <a:srgbClr val="FFFFFF"/>
              </a:solidFill>
              <a:latin typeface="Lato"/>
            </a:endParaRPr>
          </a:p>
        </p:txBody>
      </p:sp>
      <p:sp>
        <p:nvSpPr>
          <p:cNvPr id="8" name="TextBox 8"/>
          <p:cNvSpPr txBox="1"/>
          <p:nvPr/>
        </p:nvSpPr>
        <p:spPr>
          <a:xfrm>
            <a:off x="382407" y="6027341"/>
            <a:ext cx="8187378" cy="622300"/>
          </a:xfrm>
          <a:prstGeom prst="rect">
            <a:avLst/>
          </a:prstGeom>
        </p:spPr>
        <p:txBody>
          <a:bodyPr lIns="0" tIns="0" rIns="0" bIns="0" rtlCol="0" anchor="t">
            <a:spAutoFit/>
          </a:bodyPr>
          <a:lstStyle/>
          <a:p>
            <a:pPr algn="ctr">
              <a:lnSpc>
                <a:spcPts val="4999"/>
              </a:lnSpc>
            </a:pPr>
            <a:r>
              <a:rPr lang="en-US" sz="3999" spc="199">
                <a:solidFill>
                  <a:srgbClr val="FFFFFF"/>
                </a:solidFill>
                <a:latin typeface="Lato"/>
              </a:rPr>
              <a:t>Guilty or Not Guilty</a:t>
            </a:r>
          </a:p>
        </p:txBody>
      </p:sp>
      <p:sp>
        <p:nvSpPr>
          <p:cNvPr id="9" name="TextBox 9"/>
          <p:cNvSpPr txBox="1"/>
          <p:nvPr/>
        </p:nvSpPr>
        <p:spPr>
          <a:xfrm>
            <a:off x="9717561" y="3388110"/>
            <a:ext cx="8187378" cy="611321"/>
          </a:xfrm>
          <a:prstGeom prst="rect">
            <a:avLst/>
          </a:prstGeom>
        </p:spPr>
        <p:txBody>
          <a:bodyPr lIns="0" tIns="0" rIns="0" bIns="0" rtlCol="0" anchor="t">
            <a:spAutoFit/>
          </a:bodyPr>
          <a:lstStyle/>
          <a:p>
            <a:pPr algn="ctr">
              <a:lnSpc>
                <a:spcPts val="5179"/>
              </a:lnSpc>
            </a:pPr>
            <a:r>
              <a:rPr lang="en-US" sz="3699" b="1" u="sng" spc="369">
                <a:solidFill>
                  <a:srgbClr val="FFFFFF"/>
                </a:solidFill>
                <a:latin typeface="Times New Roman" panose="02020603050405020304" pitchFamily="18" charset="0"/>
                <a:cs typeface="Times New Roman" panose="02020603050405020304" pitchFamily="18" charset="0"/>
              </a:rPr>
              <a:t>2ND PHASE</a:t>
            </a:r>
          </a:p>
        </p:txBody>
      </p:sp>
      <p:sp>
        <p:nvSpPr>
          <p:cNvPr id="10" name="TextBox 10"/>
          <p:cNvSpPr txBox="1"/>
          <p:nvPr/>
        </p:nvSpPr>
        <p:spPr>
          <a:xfrm>
            <a:off x="382407" y="5214727"/>
            <a:ext cx="8187378" cy="611321"/>
          </a:xfrm>
          <a:prstGeom prst="rect">
            <a:avLst/>
          </a:prstGeom>
        </p:spPr>
        <p:txBody>
          <a:bodyPr lIns="0" tIns="0" rIns="0" bIns="0" rtlCol="0" anchor="t">
            <a:spAutoFit/>
          </a:bodyPr>
          <a:lstStyle/>
          <a:p>
            <a:pPr algn="ctr">
              <a:lnSpc>
                <a:spcPts val="5179"/>
              </a:lnSpc>
            </a:pPr>
            <a:r>
              <a:rPr lang="en-US" sz="3699" b="1" u="sng" spc="369">
                <a:solidFill>
                  <a:srgbClr val="FFFFFF"/>
                </a:solidFill>
                <a:latin typeface="Times New Roman" panose="02020603050405020304" pitchFamily="18" charset="0"/>
                <a:cs typeface="Times New Roman" panose="02020603050405020304" pitchFamily="18" charset="0"/>
              </a:rPr>
              <a:t>1ST PHASE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34500" y="2476500"/>
            <a:ext cx="8953500" cy="7810500"/>
            <a:chOff x="0" y="0"/>
            <a:chExt cx="3266261" cy="2849292"/>
          </a:xfrm>
          <a:solidFill>
            <a:schemeClr val="tx2"/>
          </a:solidFill>
        </p:grpSpPr>
        <p:sp>
          <p:nvSpPr>
            <p:cNvPr id="3" name="Freeform 3"/>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txBody>
            <a:bodyPr/>
            <a:lstStyle/>
            <a:p>
              <a:endParaRPr lang="en-US"/>
            </a:p>
          </p:txBody>
        </p:sp>
      </p:grpSp>
      <p:grpSp>
        <p:nvGrpSpPr>
          <p:cNvPr id="4" name="Group 4"/>
          <p:cNvGrpSpPr/>
          <p:nvPr/>
        </p:nvGrpSpPr>
        <p:grpSpPr>
          <a:xfrm>
            <a:off x="0" y="2476500"/>
            <a:ext cx="8953500" cy="7810500"/>
            <a:chOff x="0" y="0"/>
            <a:chExt cx="3266261" cy="2849292"/>
          </a:xfrm>
          <a:solidFill>
            <a:schemeClr val="tx2"/>
          </a:solidFill>
        </p:grpSpPr>
        <p:sp>
          <p:nvSpPr>
            <p:cNvPr id="5" name="Freeform 5"/>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txBody>
            <a:bodyPr/>
            <a:lstStyle/>
            <a:p>
              <a:endParaRPr lang="en-US"/>
            </a:p>
          </p:txBody>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658600" y="6607984"/>
            <a:ext cx="4207894" cy="3442823"/>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80394" y="5636484"/>
            <a:ext cx="3899943" cy="3587948"/>
          </a:xfrm>
          <a:prstGeom prst="rect">
            <a:avLst/>
          </a:prstGeom>
        </p:spPr>
      </p:pic>
      <p:sp>
        <p:nvSpPr>
          <p:cNvPr id="14" name="TextBox 14"/>
          <p:cNvSpPr txBox="1"/>
          <p:nvPr/>
        </p:nvSpPr>
        <p:spPr>
          <a:xfrm>
            <a:off x="1809969" y="554352"/>
            <a:ext cx="5333562" cy="1846659"/>
          </a:xfrm>
          <a:prstGeom prst="rect">
            <a:avLst/>
          </a:prstGeom>
        </p:spPr>
        <p:txBody>
          <a:bodyPr lIns="0" tIns="0" rIns="0" bIns="0" rtlCol="0" anchor="t">
            <a:spAutoFit/>
          </a:bodyPr>
          <a:lstStyle/>
          <a:p>
            <a:pPr algn="ctr">
              <a:lnSpc>
                <a:spcPts val="7245"/>
              </a:lnSpc>
            </a:pPr>
            <a:r>
              <a:rPr lang="en-US" sz="6900" spc="345">
                <a:solidFill>
                  <a:schemeClr val="tx2"/>
                </a:solidFill>
                <a:latin typeface="Times New Roman" panose="02020603050405020304" pitchFamily="18" charset="0"/>
                <a:cs typeface="Times New Roman" panose="02020603050405020304" pitchFamily="18" charset="0"/>
              </a:rPr>
              <a:t>FUNCTION OF JUDGE</a:t>
            </a:r>
          </a:p>
        </p:txBody>
      </p:sp>
      <p:sp>
        <p:nvSpPr>
          <p:cNvPr id="15" name="TextBox 15"/>
          <p:cNvSpPr txBox="1"/>
          <p:nvPr/>
        </p:nvSpPr>
        <p:spPr>
          <a:xfrm>
            <a:off x="10608294" y="3920464"/>
            <a:ext cx="6405911" cy="246221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spc="150">
                <a:solidFill>
                  <a:srgbClr val="FFFFFF"/>
                </a:solidFill>
                <a:latin typeface="Lato Italics"/>
              </a:rPr>
              <a:t>The jury shall determine the credibility of the witnesses and the weight to be given to the testimony and any evidence presented.</a:t>
            </a:r>
          </a:p>
        </p:txBody>
      </p:sp>
      <p:sp>
        <p:nvSpPr>
          <p:cNvPr id="16" name="TextBox 16"/>
          <p:cNvSpPr txBox="1"/>
          <p:nvPr/>
        </p:nvSpPr>
        <p:spPr>
          <a:xfrm>
            <a:off x="882733" y="3905449"/>
            <a:ext cx="7188033" cy="1422056"/>
          </a:xfrm>
          <a:prstGeom prst="rect">
            <a:avLst/>
          </a:prstGeom>
        </p:spPr>
        <p:txBody>
          <a:bodyPr lIns="0" tIns="0" rIns="0" bIns="0" rtlCol="0" anchor="t">
            <a:spAutoFit/>
          </a:bodyPr>
          <a:lstStyle/>
          <a:p>
            <a:pPr algn="ctr">
              <a:lnSpc>
                <a:spcPts val="3750"/>
              </a:lnSpc>
            </a:pPr>
            <a:r>
              <a:rPr lang="en-US" sz="3000" spc="150">
                <a:solidFill>
                  <a:srgbClr val="FFFFFF"/>
                </a:solidFill>
                <a:latin typeface="Lato Italics"/>
              </a:rPr>
              <a:t>Rule on objections and ensure that both sides receive a fair trial.</a:t>
            </a:r>
          </a:p>
          <a:p>
            <a:pPr>
              <a:lnSpc>
                <a:spcPts val="3750"/>
              </a:lnSpc>
            </a:pPr>
            <a:endParaRPr lang="en-US" sz="3000" spc="150">
              <a:solidFill>
                <a:srgbClr val="FFFFFF"/>
              </a:solidFill>
              <a:latin typeface="Lato Italics"/>
            </a:endParaRPr>
          </a:p>
        </p:txBody>
      </p:sp>
      <p:sp>
        <p:nvSpPr>
          <p:cNvPr id="17" name="TextBox 17"/>
          <p:cNvSpPr txBox="1"/>
          <p:nvPr/>
        </p:nvSpPr>
        <p:spPr>
          <a:xfrm>
            <a:off x="9717561" y="3102360"/>
            <a:ext cx="8187378" cy="494110"/>
          </a:xfrm>
          <a:prstGeom prst="rect">
            <a:avLst/>
          </a:prstGeom>
        </p:spPr>
        <p:txBody>
          <a:bodyPr lIns="0" tIns="0" rIns="0" bIns="0" rtlCol="0" anchor="t">
            <a:spAutoFit/>
          </a:bodyPr>
          <a:lstStyle/>
          <a:p>
            <a:pPr algn="ctr">
              <a:lnSpc>
                <a:spcPts val="4200"/>
              </a:lnSpc>
            </a:pPr>
            <a:r>
              <a:rPr lang="en-US" sz="3000" u="sng" spc="300">
                <a:solidFill>
                  <a:srgbClr val="FFFFFF"/>
                </a:solidFill>
                <a:latin typeface="Times New Roman" panose="02020603050405020304" pitchFamily="18" charset="0"/>
                <a:cs typeface="Times New Roman" panose="02020603050405020304" pitchFamily="18" charset="0"/>
              </a:rPr>
              <a:t>DETERMINE THE FACTS.</a:t>
            </a:r>
          </a:p>
        </p:txBody>
      </p:sp>
      <p:sp>
        <p:nvSpPr>
          <p:cNvPr id="18" name="TextBox 18"/>
          <p:cNvSpPr txBox="1"/>
          <p:nvPr/>
        </p:nvSpPr>
        <p:spPr>
          <a:xfrm>
            <a:off x="383061" y="3102360"/>
            <a:ext cx="8187378" cy="494110"/>
          </a:xfrm>
          <a:prstGeom prst="rect">
            <a:avLst/>
          </a:prstGeom>
        </p:spPr>
        <p:txBody>
          <a:bodyPr lIns="0" tIns="0" rIns="0" bIns="0" rtlCol="0" anchor="t">
            <a:spAutoFit/>
          </a:bodyPr>
          <a:lstStyle/>
          <a:p>
            <a:pPr algn="ctr">
              <a:lnSpc>
                <a:spcPts val="4200"/>
              </a:lnSpc>
            </a:pPr>
            <a:r>
              <a:rPr lang="en-US" sz="3000" u="sng" spc="300">
                <a:solidFill>
                  <a:srgbClr val="FFFFFF"/>
                </a:solidFill>
                <a:latin typeface="Times New Roman" panose="02020603050405020304" pitchFamily="18" charset="0"/>
                <a:cs typeface="Times New Roman" panose="02020603050405020304" pitchFamily="18" charset="0"/>
              </a:rPr>
              <a:t>DETERMINE THE LAW.</a:t>
            </a:r>
          </a:p>
        </p:txBody>
      </p:sp>
      <p:sp>
        <p:nvSpPr>
          <p:cNvPr id="19" name="TextBox 19"/>
          <p:cNvSpPr txBox="1"/>
          <p:nvPr/>
        </p:nvSpPr>
        <p:spPr>
          <a:xfrm>
            <a:off x="10789910" y="554352"/>
            <a:ext cx="5333562" cy="1846659"/>
          </a:xfrm>
          <a:prstGeom prst="rect">
            <a:avLst/>
          </a:prstGeom>
        </p:spPr>
        <p:txBody>
          <a:bodyPr lIns="0" tIns="0" rIns="0" bIns="0" rtlCol="0" anchor="t">
            <a:spAutoFit/>
          </a:bodyPr>
          <a:lstStyle/>
          <a:p>
            <a:pPr algn="ctr">
              <a:lnSpc>
                <a:spcPts val="7245"/>
              </a:lnSpc>
            </a:pPr>
            <a:r>
              <a:rPr lang="en-US" sz="6900" spc="345">
                <a:solidFill>
                  <a:schemeClr val="tx2"/>
                </a:solidFill>
                <a:latin typeface="Times New Roman" panose="02020603050405020304" pitchFamily="18" charset="0"/>
                <a:cs typeface="Times New Roman" panose="02020603050405020304" pitchFamily="18" charset="0"/>
              </a:rPr>
              <a:t>FUNCTION OF JURY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2428018" y="3324420"/>
            <a:ext cx="17020894" cy="1315720"/>
          </a:xfrm>
          <a:prstGeom prst="rect">
            <a:avLst/>
          </a:prstGeom>
        </p:spPr>
        <p:txBody>
          <a:bodyPr lIns="0" tIns="0" rIns="0" bIns="0" rtlCol="0" anchor="t">
            <a:spAutoFit/>
          </a:bodyPr>
          <a:lstStyle/>
          <a:p>
            <a:pPr>
              <a:lnSpc>
                <a:spcPts val="3499"/>
              </a:lnSpc>
            </a:pPr>
            <a:r>
              <a:rPr lang="en-US" sz="2400" spc="279">
                <a:solidFill>
                  <a:srgbClr val="000000"/>
                </a:solidFill>
                <a:latin typeface="Lato"/>
              </a:rPr>
              <a:t>Defendant is not required to prove himself innocent.</a:t>
            </a:r>
          </a:p>
          <a:p>
            <a:pPr>
              <a:lnSpc>
                <a:spcPts val="3499"/>
              </a:lnSpc>
            </a:pPr>
            <a:r>
              <a:rPr lang="en-US" sz="2400" spc="279">
                <a:solidFill>
                  <a:srgbClr val="000000"/>
                </a:solidFill>
                <a:latin typeface="Lato"/>
              </a:rPr>
              <a:t>Defendant has the absolute right not to testify.</a:t>
            </a:r>
          </a:p>
          <a:p>
            <a:pPr>
              <a:lnSpc>
                <a:spcPts val="3499"/>
              </a:lnSpc>
            </a:pPr>
            <a:r>
              <a:rPr lang="en-US" sz="2400" spc="279">
                <a:solidFill>
                  <a:srgbClr val="000000"/>
                </a:solidFill>
                <a:latin typeface="Lato"/>
              </a:rPr>
              <a:t>If Defendant chooses not to testify you shall not consider it as evidence of guilt.</a:t>
            </a:r>
          </a:p>
        </p:txBody>
      </p:sp>
      <p:sp>
        <p:nvSpPr>
          <p:cNvPr id="15" name="TextBox 15"/>
          <p:cNvSpPr txBox="1"/>
          <p:nvPr/>
        </p:nvSpPr>
        <p:spPr>
          <a:xfrm>
            <a:off x="2428018" y="5406049"/>
            <a:ext cx="15859982" cy="851002"/>
          </a:xfrm>
          <a:prstGeom prst="rect">
            <a:avLst/>
          </a:prstGeom>
        </p:spPr>
        <p:txBody>
          <a:bodyPr lIns="0" tIns="0" rIns="0" bIns="0" rtlCol="0" anchor="t">
            <a:spAutoFit/>
          </a:bodyPr>
          <a:lstStyle/>
          <a:p>
            <a:pPr>
              <a:lnSpc>
                <a:spcPts val="3500"/>
              </a:lnSpc>
            </a:pPr>
            <a:r>
              <a:rPr lang="en-US" sz="2400" spc="280">
                <a:solidFill>
                  <a:srgbClr val="000000"/>
                </a:solidFill>
                <a:latin typeface="Lato"/>
              </a:rPr>
              <a:t>Do not consider it as any evidence whatsoever.</a:t>
            </a:r>
          </a:p>
          <a:p>
            <a:pPr>
              <a:lnSpc>
                <a:spcPts val="3500"/>
              </a:lnSpc>
            </a:pPr>
            <a:r>
              <a:rPr lang="en-US" sz="2400" spc="280">
                <a:solidFill>
                  <a:srgbClr val="000000"/>
                </a:solidFill>
                <a:latin typeface="Lato"/>
              </a:rPr>
              <a:t>It is merely the legal means to charge a person with a crime, it is not evidence.</a:t>
            </a:r>
          </a:p>
        </p:txBody>
      </p:sp>
      <p:sp>
        <p:nvSpPr>
          <p:cNvPr id="16" name="TextBox 16"/>
          <p:cNvSpPr txBox="1"/>
          <p:nvPr/>
        </p:nvSpPr>
        <p:spPr>
          <a:xfrm>
            <a:off x="2428018" y="8648700"/>
            <a:ext cx="16012382" cy="413126"/>
          </a:xfrm>
          <a:prstGeom prst="rect">
            <a:avLst/>
          </a:prstGeom>
        </p:spPr>
        <p:txBody>
          <a:bodyPr wrap="square" lIns="0" tIns="0" rIns="0" bIns="0" rtlCol="0" anchor="t">
            <a:spAutoFit/>
          </a:bodyPr>
          <a:lstStyle/>
          <a:p>
            <a:pPr>
              <a:lnSpc>
                <a:spcPts val="3500"/>
              </a:lnSpc>
            </a:pPr>
            <a:r>
              <a:rPr lang="en-US" sz="2400" spc="280">
                <a:solidFill>
                  <a:srgbClr val="000000"/>
                </a:solidFill>
                <a:latin typeface="Lato"/>
              </a:rPr>
              <a:t>A fair jury is an impartial jury that will listen to all the evidence and follow the law.</a:t>
            </a:r>
          </a:p>
        </p:txBody>
      </p:sp>
      <p:sp>
        <p:nvSpPr>
          <p:cNvPr id="17" name="TextBox 17"/>
          <p:cNvSpPr txBox="1"/>
          <p:nvPr/>
        </p:nvSpPr>
        <p:spPr>
          <a:xfrm>
            <a:off x="1524000" y="2795753"/>
            <a:ext cx="8926205" cy="494110"/>
          </a:xfrm>
          <a:prstGeom prst="rect">
            <a:avLst/>
          </a:prstGeom>
        </p:spPr>
        <p:txBody>
          <a:bodyPr lIns="0" tIns="0" rIns="0" bIns="0" rtlCol="0" anchor="t">
            <a:spAutoFit/>
          </a:bodyPr>
          <a:lstStyle/>
          <a:p>
            <a:pPr>
              <a:lnSpc>
                <a:spcPts val="4200"/>
              </a:lnSpc>
            </a:pPr>
            <a:r>
              <a:rPr lang="en-US" sz="3000" b="1" spc="300">
                <a:solidFill>
                  <a:schemeClr val="tx2"/>
                </a:solidFill>
                <a:latin typeface="Times New Roman" panose="02020603050405020304" pitchFamily="18" charset="0"/>
                <a:cs typeface="Times New Roman" panose="02020603050405020304" pitchFamily="18" charset="0"/>
              </a:rPr>
              <a:t>1.	INNOCENT UNTIL PROVEN GUILTY</a:t>
            </a:r>
          </a:p>
        </p:txBody>
      </p:sp>
      <p:sp>
        <p:nvSpPr>
          <p:cNvPr id="21" name="TextBox 21"/>
          <p:cNvSpPr txBox="1"/>
          <p:nvPr/>
        </p:nvSpPr>
        <p:spPr>
          <a:xfrm>
            <a:off x="1524000" y="4848225"/>
            <a:ext cx="12192000" cy="494110"/>
          </a:xfrm>
          <a:prstGeom prst="rect">
            <a:avLst/>
          </a:prstGeom>
        </p:spPr>
        <p:txBody>
          <a:bodyPr wrap="square" lIns="0" tIns="0" rIns="0" bIns="0" rtlCol="0" anchor="t">
            <a:spAutoFit/>
          </a:bodyPr>
          <a:lstStyle/>
          <a:p>
            <a:pPr>
              <a:lnSpc>
                <a:spcPts val="4200"/>
              </a:lnSpc>
            </a:pPr>
            <a:r>
              <a:rPr lang="en-US" sz="3000" b="1" spc="300">
                <a:solidFill>
                  <a:schemeClr val="tx2"/>
                </a:solidFill>
                <a:latin typeface="Times New Roman" panose="02020603050405020304" pitchFamily="18" charset="0"/>
                <a:cs typeface="Times New Roman" panose="02020603050405020304" pitchFamily="18" charset="0"/>
              </a:rPr>
              <a:t>2.	INFORMATION OR CHARGE IS NOT EVIDENCE</a:t>
            </a:r>
          </a:p>
        </p:txBody>
      </p:sp>
      <p:sp>
        <p:nvSpPr>
          <p:cNvPr id="22" name="TextBox 22"/>
          <p:cNvSpPr txBox="1"/>
          <p:nvPr/>
        </p:nvSpPr>
        <p:spPr>
          <a:xfrm>
            <a:off x="1513195" y="8039100"/>
            <a:ext cx="8926205" cy="494110"/>
          </a:xfrm>
          <a:prstGeom prst="rect">
            <a:avLst/>
          </a:prstGeom>
        </p:spPr>
        <p:txBody>
          <a:bodyPr lIns="0" tIns="0" rIns="0" bIns="0" rtlCol="0" anchor="t">
            <a:spAutoFit/>
          </a:bodyPr>
          <a:lstStyle/>
          <a:p>
            <a:pPr>
              <a:lnSpc>
                <a:spcPts val="4200"/>
              </a:lnSpc>
            </a:pPr>
            <a:r>
              <a:rPr lang="en-US" sz="3000" b="1" spc="300">
                <a:solidFill>
                  <a:schemeClr val="tx2"/>
                </a:solidFill>
                <a:latin typeface="Times New Roman" panose="02020603050405020304" pitchFamily="18" charset="0"/>
                <a:cs typeface="Times New Roman" panose="02020603050405020304" pitchFamily="18" charset="0"/>
              </a:rPr>
              <a:t>4.	FAIR JURY</a:t>
            </a:r>
          </a:p>
        </p:txBody>
      </p:sp>
      <p:sp>
        <p:nvSpPr>
          <p:cNvPr id="23" name="TextBox 23"/>
          <p:cNvSpPr txBox="1"/>
          <p:nvPr/>
        </p:nvSpPr>
        <p:spPr>
          <a:xfrm>
            <a:off x="1065582" y="1164203"/>
            <a:ext cx="15914946" cy="936154"/>
          </a:xfrm>
          <a:prstGeom prst="rect">
            <a:avLst/>
          </a:prstGeom>
        </p:spPr>
        <p:txBody>
          <a:bodyPr lIns="0" tIns="0" rIns="0" bIns="0" rtlCol="0" anchor="t">
            <a:spAutoFit/>
          </a:bodyPr>
          <a:lstStyle/>
          <a:p>
            <a:pPr algn="ctr">
              <a:lnSpc>
                <a:spcPts val="7349"/>
              </a:lnSpc>
            </a:pPr>
            <a:r>
              <a:rPr lang="en-US" sz="6999" spc="349">
                <a:solidFill>
                  <a:schemeClr val="tx2"/>
                </a:solidFill>
                <a:latin typeface="Times New Roman" panose="02020603050405020304" pitchFamily="18" charset="0"/>
                <a:cs typeface="Times New Roman" panose="02020603050405020304" pitchFamily="18" charset="0"/>
              </a:rPr>
              <a:t>IMPORTANT PRINCIPLES OF LAW</a:t>
            </a:r>
          </a:p>
        </p:txBody>
      </p:sp>
      <p:sp>
        <p:nvSpPr>
          <p:cNvPr id="25" name="TextBox 25"/>
          <p:cNvSpPr txBox="1"/>
          <p:nvPr/>
        </p:nvSpPr>
        <p:spPr>
          <a:xfrm>
            <a:off x="1513195" y="6674144"/>
            <a:ext cx="8926205" cy="494110"/>
          </a:xfrm>
          <a:prstGeom prst="rect">
            <a:avLst/>
          </a:prstGeom>
        </p:spPr>
        <p:txBody>
          <a:bodyPr lIns="0" tIns="0" rIns="0" bIns="0" rtlCol="0" anchor="t">
            <a:spAutoFit/>
          </a:bodyPr>
          <a:lstStyle/>
          <a:p>
            <a:pPr>
              <a:lnSpc>
                <a:spcPts val="4200"/>
              </a:lnSpc>
            </a:pPr>
            <a:r>
              <a:rPr lang="en-US" sz="3000" b="1" spc="300">
                <a:solidFill>
                  <a:schemeClr val="tx2"/>
                </a:solidFill>
                <a:latin typeface="Times New Roman" panose="02020603050405020304" pitchFamily="18" charset="0"/>
                <a:cs typeface="Times New Roman" panose="02020603050405020304" pitchFamily="18" charset="0"/>
              </a:rPr>
              <a:t>3.	STATE HAS BURDEN OF PROOF</a:t>
            </a:r>
          </a:p>
        </p:txBody>
      </p:sp>
      <p:sp>
        <p:nvSpPr>
          <p:cNvPr id="26" name="TextBox 26"/>
          <p:cNvSpPr txBox="1"/>
          <p:nvPr/>
        </p:nvSpPr>
        <p:spPr>
          <a:xfrm>
            <a:off x="2428018" y="7269923"/>
            <a:ext cx="15859982" cy="402161"/>
          </a:xfrm>
          <a:prstGeom prst="rect">
            <a:avLst/>
          </a:prstGeom>
        </p:spPr>
        <p:txBody>
          <a:bodyPr lIns="0" tIns="0" rIns="0" bIns="0" rtlCol="0" anchor="t">
            <a:spAutoFit/>
          </a:bodyPr>
          <a:lstStyle/>
          <a:p>
            <a:pPr>
              <a:lnSpc>
                <a:spcPts val="3500"/>
              </a:lnSpc>
            </a:pPr>
            <a:r>
              <a:rPr lang="en-US" sz="2400" spc="280">
                <a:solidFill>
                  <a:srgbClr val="000000"/>
                </a:solidFill>
                <a:latin typeface="Lato"/>
              </a:rPr>
              <a:t>State must prove the Defendant guilty beyond a reasonable doubt.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8432" y="3924300"/>
            <a:ext cx="17678400" cy="1396473"/>
          </a:xfrm>
          <a:prstGeom prst="rect">
            <a:avLst/>
          </a:prstGeom>
        </p:spPr>
        <p:txBody>
          <a:bodyPr wrap="square" lIns="0" tIns="0" rIns="0" bIns="0" rtlCol="0" anchor="t">
            <a:spAutoFit/>
          </a:bodyPr>
          <a:lstStyle/>
          <a:p>
            <a:pPr algn="ctr">
              <a:lnSpc>
                <a:spcPts val="8295"/>
              </a:lnSpc>
            </a:pPr>
            <a:r>
              <a:rPr lang="en-US" sz="19900" b="1" spc="790">
                <a:solidFill>
                  <a:schemeClr val="tx2"/>
                </a:solidFill>
                <a:latin typeface="Times New Roman" panose="02020603050405020304" pitchFamily="18" charset="0"/>
                <a:cs typeface="Times New Roman" panose="02020603050405020304" pitchFamily="18" charset="0"/>
              </a:rPr>
              <a:t>BE HONEST.</a:t>
            </a:r>
          </a:p>
        </p:txBody>
      </p:sp>
      <p:sp>
        <p:nvSpPr>
          <p:cNvPr id="3" name="TextBox 3"/>
          <p:cNvSpPr txBox="1"/>
          <p:nvPr/>
        </p:nvSpPr>
        <p:spPr>
          <a:xfrm>
            <a:off x="1921933" y="6667500"/>
            <a:ext cx="15011399" cy="1563120"/>
          </a:xfrm>
          <a:prstGeom prst="rect">
            <a:avLst/>
          </a:prstGeom>
        </p:spPr>
        <p:txBody>
          <a:bodyPr wrap="square" lIns="0" tIns="0" rIns="0" bIns="0" rtlCol="0" anchor="t">
            <a:spAutoFit/>
          </a:bodyPr>
          <a:lstStyle/>
          <a:p>
            <a:pPr algn="ctr">
              <a:lnSpc>
                <a:spcPts val="4200"/>
              </a:lnSpc>
            </a:pPr>
            <a:r>
              <a:rPr lang="en-US" sz="3000" spc="300">
                <a:solidFill>
                  <a:srgbClr val="000000"/>
                </a:solidFill>
                <a:latin typeface="Lato Bold"/>
              </a:rPr>
              <a:t>IF YOU ARE NOT COMFORTABLE ANSWERING A SPECIFIC QUESTION LET THE ATTORNEY KNOW AND YOU WILL BE ALLOWED TO ANSWER THAT QUESTION PRIVATELY AT A LATER TIME.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cab78e-d28f-408e-a297-ffdbdeac9ce0" xsi:nil="true"/>
    <lcf76f155ced4ddcb4097134ff3c332f xmlns="462a4cd2-5f15-4bf3-8b0e-c0c7c47725c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EAB57F8243E74A942DD635984E9B53" ma:contentTypeVersion="15" ma:contentTypeDescription="Create a new document." ma:contentTypeScope="" ma:versionID="8cbdcf2a74533707dfddc73a0f9135c5">
  <xsd:schema xmlns:xsd="http://www.w3.org/2001/XMLSchema" xmlns:xs="http://www.w3.org/2001/XMLSchema" xmlns:p="http://schemas.microsoft.com/office/2006/metadata/properties" xmlns:ns2="462a4cd2-5f15-4bf3-8b0e-c0c7c47725cf" xmlns:ns3="25cab78e-d28f-408e-a297-ffdbdeac9ce0" targetNamespace="http://schemas.microsoft.com/office/2006/metadata/properties" ma:root="true" ma:fieldsID="e996dc6051bf0e298d991da9787f8da2" ns2:_="" ns3:_="">
    <xsd:import namespace="462a4cd2-5f15-4bf3-8b0e-c0c7c47725cf"/>
    <xsd:import namespace="25cab78e-d28f-408e-a297-ffdbdeac9c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a4cd2-5f15-4bf3-8b0e-c0c7c4772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daf8710-24e1-4678-b8de-705ce26bad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cab78e-d28f-408e-a297-ffdbdeac9ce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d5a8c78-868c-4133-b7f6-e54c64dd298f}" ma:internalName="TaxCatchAll" ma:showField="CatchAllData" ma:web="25cab78e-d28f-408e-a297-ffdbdeac9ce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616CD-992C-4321-9EA0-5802F436EE09}">
  <ds:schemaRefs>
    <ds:schemaRef ds:uri="http://purl.org/dc/term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462a4cd2-5f15-4bf3-8b0e-c0c7c47725cf"/>
    <ds:schemaRef ds:uri="http://schemas.microsoft.com/office/2006/metadata/properties"/>
  </ds:schemaRefs>
</ds:datastoreItem>
</file>

<file path=customXml/itemProps2.xml><?xml version="1.0" encoding="utf-8"?>
<ds:datastoreItem xmlns:ds="http://schemas.openxmlformats.org/officeDocument/2006/customXml" ds:itemID="{F6AC401F-B21C-422D-B101-AE094C7649E1}">
  <ds:schemaRefs>
    <ds:schemaRef ds:uri="http://schemas.microsoft.com/sharepoint/v3/contenttype/forms"/>
  </ds:schemaRefs>
</ds:datastoreItem>
</file>

<file path=customXml/itemProps3.xml><?xml version="1.0" encoding="utf-8"?>
<ds:datastoreItem xmlns:ds="http://schemas.openxmlformats.org/officeDocument/2006/customXml" ds:itemID="{9DBCF354-A2E0-444F-8B5D-3BF5349EEDBF}"/>
</file>

<file path=docProps/app.xml><?xml version="1.0" encoding="utf-8"?>
<Properties xmlns="http://schemas.openxmlformats.org/officeDocument/2006/extended-properties" xmlns:vt="http://schemas.openxmlformats.org/officeDocument/2006/docPropsVTypes">
  <TotalTime>40</TotalTime>
  <Words>767</Words>
  <Application>Microsoft Office PowerPoint</Application>
  <PresentationFormat>Custom</PresentationFormat>
  <Paragraphs>106</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vt:lpstr>
      <vt:lpstr>Lato Bold</vt:lpstr>
      <vt:lpstr>Lucida Handwriting</vt:lpstr>
      <vt:lpstr>Lato Italics</vt:lpstr>
      <vt:lpstr>Times New Roman</vt:lpstr>
      <vt:lpstr>Arial</vt:lpstr>
      <vt:lpstr>Lato</vt:lpstr>
      <vt:lpstr>Poppins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Jury Selection Powerpoint</dc:title>
  <dc:creator>Joel Littlefield</dc:creator>
  <cp:lastModifiedBy>Amenda Henderson</cp:lastModifiedBy>
  <cp:revision>5</cp:revision>
  <cp:lastPrinted>2025-05-01T19:16:49Z</cp:lastPrinted>
  <dcterms:created xsi:type="dcterms:W3CDTF">2006-08-16T00:00:00Z</dcterms:created>
  <dcterms:modified xsi:type="dcterms:W3CDTF">2025-05-05T14:38:39Z</dcterms:modified>
  <dc:identifier>DAFI2S7-yq0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0x010100D5EAB57F8243E74A942DD635984E9B53</vt:lpwstr>
  </property>
</Properties>
</file>